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notesMasterIdLst>
    <p:notesMasterId r:id="rId26"/>
  </p:notesMasterIdLst>
  <p:sldIdLst>
    <p:sldId id="256" r:id="rId2"/>
    <p:sldId id="257" r:id="rId3"/>
    <p:sldId id="261" r:id="rId4"/>
    <p:sldId id="260" r:id="rId5"/>
    <p:sldId id="320" r:id="rId6"/>
    <p:sldId id="321" r:id="rId7"/>
    <p:sldId id="258" r:id="rId8"/>
    <p:sldId id="259" r:id="rId9"/>
    <p:sldId id="262" r:id="rId10"/>
    <p:sldId id="263" r:id="rId11"/>
    <p:sldId id="311" r:id="rId12"/>
    <p:sldId id="312" r:id="rId13"/>
    <p:sldId id="313" r:id="rId14"/>
    <p:sldId id="270" r:id="rId15"/>
    <p:sldId id="272" r:id="rId16"/>
    <p:sldId id="271" r:id="rId17"/>
    <p:sldId id="273" r:id="rId18"/>
    <p:sldId id="315" r:id="rId19"/>
    <p:sldId id="279" r:id="rId20"/>
    <p:sldId id="281" r:id="rId21"/>
    <p:sldId id="324" r:id="rId22"/>
    <p:sldId id="296" r:id="rId23"/>
    <p:sldId id="323" r:id="rId24"/>
    <p:sldId id="31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A72C66-E581-234D-B5BC-EE81EAF15574}">
          <p14:sldIdLst>
            <p14:sldId id="256"/>
            <p14:sldId id="257"/>
            <p14:sldId id="261"/>
            <p14:sldId id="260"/>
            <p14:sldId id="320"/>
            <p14:sldId id="321"/>
            <p14:sldId id="258"/>
            <p14:sldId id="259"/>
            <p14:sldId id="262"/>
            <p14:sldId id="263"/>
            <p14:sldId id="311"/>
            <p14:sldId id="312"/>
            <p14:sldId id="313"/>
            <p14:sldId id="270"/>
            <p14:sldId id="272"/>
            <p14:sldId id="271"/>
            <p14:sldId id="273"/>
            <p14:sldId id="315"/>
            <p14:sldId id="279"/>
            <p14:sldId id="281"/>
            <p14:sldId id="324"/>
            <p14:sldId id="296"/>
            <p14:sldId id="323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mith" initials="AS" lastIdx="19" clrIdx="0">
    <p:extLst>
      <p:ext uri="{19B8F6BF-5375-455C-9EA6-DF929625EA0E}">
        <p15:presenceInfo xmlns:p15="http://schemas.microsoft.com/office/powerpoint/2012/main" userId="61fcae521737a32b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Adam Smith" initials="AS [2]" lastIdx="1" clrIdx="2">
    <p:extLst>
      <p:ext uri="{19B8F6BF-5375-455C-9EA6-DF929625EA0E}">
        <p15:presenceInfo xmlns:p15="http://schemas.microsoft.com/office/powerpoint/2012/main" userId="Adam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FF"/>
    <a:srgbClr val="96F5E8"/>
    <a:srgbClr val="87F5D1"/>
    <a:srgbClr val="00F6A0"/>
    <a:srgbClr val="00F57A"/>
    <a:srgbClr val="89F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51"/>
    <p:restoredTop sz="94640"/>
  </p:normalViewPr>
  <p:slideViewPr>
    <p:cSldViewPr snapToGrid="0" snapToObjects="1">
      <p:cViewPr varScale="1">
        <p:scale>
          <a:sx n="106" d="100"/>
          <a:sy n="106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09:51:25.474" idx="7">
    <p:pos x="10" y="10"/>
    <p:text>Trying to do two things with one slide (explain BQC and give some information about your protocol). </p:text>
    <p:extLst>
      <p:ext uri="{C676402C-5697-4E1C-873F-D02D1690AC5C}">
        <p15:threadingInfo xmlns:p15="http://schemas.microsoft.com/office/powerpoint/2012/main" timeZoneBias="240"/>
      </p:ext>
    </p:extLst>
  </p:cm>
  <p:cm authorId="1" dt="2020-05-19T10:00:13.787" idx="8">
    <p:pos x="10" y="106"/>
    <p:text>Have this slide be generic, and repeat it later with the structure of your protocol.</p:text>
    <p:extLst>
      <p:ext uri="{C676402C-5697-4E1C-873F-D02D1690AC5C}">
        <p15:threadingInfo xmlns:p15="http://schemas.microsoft.com/office/powerpoint/2012/main" timeZoneBias="240">
          <p15:parentCm authorId="1" idx="7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09:09:17.122" idx="18">
    <p:pos x="7036" y="4089"/>
    <p:text>Colors don't match at bottom right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7T10:53:11.616" idx="5">
    <p:pos x="10" y="10"/>
    <p:text>Keep the picture from previous slide (maybe in smaller)</p:text>
    <p:extLst>
      <p:ext uri="{C676402C-5697-4E1C-873F-D02D1690AC5C}">
        <p15:threadingInfo xmlns:p15="http://schemas.microsoft.com/office/powerpoint/2012/main" timeZoneBias="240"/>
      </p:ext>
    </p:extLst>
  </p:cm>
  <p:cm authorId="1" dt="2020-05-19T10:03:10.231" idx="9">
    <p:pos x="106" y="106"/>
    <p:text>Add one line (This work: universal BQC protocol with “succinct” client-side quantum computation, in the random oracle model.)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0:08:46.687" idx="10">
    <p:pos x="6503" y="1301"/>
    <p:text>Old text: How does the availability of symmetric-key cryptographic primitives, modeled by a random oracle, change the complexity of universal blind quantum computation?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0:13:02.179" idx="11">
    <p:pos x="10" y="10"/>
    <p:text>You can pick nicer colors :)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7T10:52:26.130" idx="3">
    <p:pos x="10" y="10"/>
    <p:text>Illustrate with a picture</p:text>
    <p:extLst>
      <p:ext uri="{C676402C-5697-4E1C-873F-D02D1690AC5C}">
        <p15:threadingInfo xmlns:p15="http://schemas.microsoft.com/office/powerpoint/2012/main" timeZoneBias="240"/>
      </p:ext>
    </p:extLst>
  </p:cm>
  <p:cm authorId="1" dt="2020-05-19T10:13:36.628" idx="12">
    <p:pos x="10" y="106"/>
    <p:text>Repeat your picture from initial slide, with the extra structure.</p:text>
    <p:extLst>
      <p:ext uri="{C676402C-5697-4E1C-873F-D02D1690AC5C}">
        <p15:threadingInfo xmlns:p15="http://schemas.microsoft.com/office/powerpoint/2012/main" timeZoneBias="240">
          <p15:parentCm authorId="1" idx="3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0:16:11.347" idx="13">
    <p:pos x="2220" y="3084"/>
    <p:text>Add citation to Canetti-Goldreich-Halevi and quantum version of that.</p:text>
    <p:extLst>
      <p:ext uri="{C676402C-5697-4E1C-873F-D02D1690AC5C}">
        <p15:threadingInfo xmlns:p15="http://schemas.microsoft.com/office/powerpoint/2012/main" timeZoneBias="240"/>
      </p:ext>
    </p:extLst>
  </p:cm>
  <p:cm authorId="1" dt="2020-05-21T09:07:20.229" idx="16">
    <p:pos x="10" y="10"/>
    <p:text>Maybe add a picture here.</p:text>
    <p:extLst>
      <p:ext uri="{C676402C-5697-4E1C-873F-D02D1690AC5C}">
        <p15:threadingInfo xmlns:p15="http://schemas.microsoft.com/office/powerpoint/2012/main" timeZoneBias="240"/>
      </p:ext>
    </p:extLst>
  </p:cm>
  <p:cm authorId="3" dt="2020-06-16T09:55:14.133" idx="1">
    <p:pos x="6470" y="2859"/>
    <p:text>This text unclear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7T10:55:33.840" idx="6">
    <p:pos x="10" y="10"/>
    <p:text>Use diagram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09:09:17.122" idx="18">
    <p:pos x="7036" y="4089"/>
    <p:text>Colors don't match at bottom right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09:43:26.469" idx="19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9B30-9B74-D74C-83FB-59B75B04C63A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E857-3A3F-7845-985A-A2C8E003E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E857-3A3F-7845-985A-A2C8E003E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CE857-3A3F-7845-985A-A2C8E003E4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6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5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1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6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6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omments" Target="../comments/commen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1.png"/><Relationship Id="rId7" Type="http://schemas.openxmlformats.org/officeDocument/2006/relationships/image" Target="../media/image16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g"/><Relationship Id="rId4" Type="http://schemas.openxmlformats.org/officeDocument/2006/relationships/image" Target="../media/image151.png"/><Relationship Id="rId9" Type="http://schemas.openxmlformats.org/officeDocument/2006/relationships/comments" Target="../comments/commen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omments" Target="../comments/comment8.xml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28.png"/><Relationship Id="rId2" Type="http://schemas.openxmlformats.org/officeDocument/2006/relationships/image" Target="../media/image43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70.png"/><Relationship Id="rId9" Type="http://schemas.openxmlformats.org/officeDocument/2006/relationships/image" Target="../media/image421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.jpeg"/><Relationship Id="rId7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comments" Target="../comments/comment9.xml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30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omments" Target="../comments/comment10.xml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omments" Target="../comments/commen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A90D-5BE2-B34A-85A2-E81587EED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4" y="1122363"/>
            <a:ext cx="1062110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Succinct Blind Quantum Computation Using a Random Oracle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A2FC3-E960-5E47-BE28-1844ED67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067" y="4305422"/>
            <a:ext cx="9144000" cy="1655762"/>
          </a:xfrm>
        </p:spPr>
        <p:txBody>
          <a:bodyPr/>
          <a:lstStyle/>
          <a:p>
            <a:r>
              <a:rPr lang="en-US" dirty="0" err="1"/>
              <a:t>Jiayu</a:t>
            </a:r>
            <a:r>
              <a:rPr lang="en-US" dirty="0"/>
              <a:t> Zhang, Boston University, jyz16@bu.edu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307DA-A4AB-9941-8FA1-1FF1D1B44DDB}"/>
              </a:ext>
            </a:extLst>
          </p:cNvPr>
          <p:cNvSpPr txBox="1"/>
          <p:nvPr/>
        </p:nvSpPr>
        <p:spPr>
          <a:xfrm>
            <a:off x="5104823" y="5408908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ArXiv</a:t>
            </a:r>
            <a:r>
              <a:rPr lang="en-US" sz="2000" dirty="0"/>
              <a:t>:2004.12621</a:t>
            </a:r>
          </a:p>
        </p:txBody>
      </p:sp>
    </p:spTree>
    <p:extLst>
      <p:ext uri="{BB962C8B-B14F-4D97-AF65-F5344CB8AC3E}">
        <p14:creationId xmlns:p14="http://schemas.microsoft.com/office/powerpoint/2010/main" val="30874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BDBA-6BDC-4F45-A036-99A25492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69" y="196812"/>
            <a:ext cx="12231699" cy="1325563"/>
          </a:xfrm>
        </p:spPr>
        <p:txBody>
          <a:bodyPr>
            <a:normAutofit/>
          </a:bodyPr>
          <a:lstStyle/>
          <a:p>
            <a:r>
              <a:rPr lang="en-US" dirty="0"/>
              <a:t>Quick Preliminaries: </a:t>
            </a:r>
            <a:br>
              <a:rPr lang="en-US" dirty="0"/>
            </a:br>
            <a:r>
              <a:rPr lang="en-US" dirty="0"/>
              <a:t>Quantum Random Oracle Model (QROM)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3B52-93EB-5645-A3D5-199B80A1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69" y="3717471"/>
            <a:ext cx="10723098" cy="314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ideal model for hash functions / symmetric key encryption</a:t>
            </a:r>
          </a:p>
          <a:p>
            <a:pPr lvl="1"/>
            <a:r>
              <a:rPr lang="en-US" dirty="0"/>
              <a:t>“Random Oracle Methodology”: </a:t>
            </a:r>
          </a:p>
          <a:p>
            <a:pPr lvl="2"/>
            <a:r>
              <a:rPr lang="en-US" dirty="0"/>
              <a:t>Design in QROM, instantiate with hash function / block cipher</a:t>
            </a:r>
          </a:p>
          <a:p>
            <a:pPr lvl="2"/>
            <a:r>
              <a:rPr lang="en-US" dirty="0"/>
              <a:t>Security claim is ultimately heuristic</a:t>
            </a:r>
          </a:p>
          <a:p>
            <a:pPr lvl="1"/>
            <a:r>
              <a:rPr lang="en-US" dirty="0"/>
              <a:t>Formal setting…</a:t>
            </a:r>
          </a:p>
          <a:p>
            <a:pPr lvl="2"/>
            <a:r>
              <a:rPr lang="en-US" dirty="0"/>
              <a:t>But there exist </a:t>
            </a:r>
            <a:r>
              <a:rPr lang="en-US" dirty="0" err="1"/>
              <a:t>uninstantiable</a:t>
            </a:r>
            <a:r>
              <a:rPr lang="en-US" dirty="0"/>
              <a:t> constructions [CGH00, ES20]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QROM and ROM extensively studied </a:t>
            </a:r>
          </a:p>
          <a:p>
            <a:pPr lvl="2"/>
            <a:r>
              <a:rPr lang="en-US" dirty="0"/>
              <a:t>Provide only known constructions of many cryptographic protocols</a:t>
            </a:r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4351E64B-AD36-5240-9C59-DC9205F83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6" t="26420" r="13028" b="18218"/>
          <a:stretch/>
        </p:blipFill>
        <p:spPr>
          <a:xfrm>
            <a:off x="2435209" y="2544194"/>
            <a:ext cx="716430" cy="1000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53895-C747-9B42-BE5E-2E30014C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241" y="2556094"/>
            <a:ext cx="1000814" cy="1000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7CA53-1D09-D04A-822D-D0B259D3F8A3}"/>
                  </a:ext>
                </a:extLst>
              </p:cNvPr>
              <p:cNvSpPr txBox="1"/>
              <p:nvPr/>
            </p:nvSpPr>
            <p:spPr>
              <a:xfrm>
                <a:off x="5649685" y="2228957"/>
                <a:ext cx="522513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7CA53-1D09-D04A-822D-D0B259D3F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85" y="2228957"/>
                <a:ext cx="5225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4EE8B27-AE74-8A4A-8EE3-5A99417BDF8C}"/>
              </a:ext>
            </a:extLst>
          </p:cNvPr>
          <p:cNvSpPr txBox="1"/>
          <p:nvPr/>
        </p:nvSpPr>
        <p:spPr>
          <a:xfrm>
            <a:off x="583969" y="1597155"/>
            <a:ext cx="1052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Raised in [BDFLSZ11] as a quantum generalization of classical random oracle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CE7CE-1B9A-BE43-95DC-E9AEA9404155}"/>
              </a:ext>
            </a:extLst>
          </p:cNvPr>
          <p:cNvSpPr txBox="1"/>
          <p:nvPr/>
        </p:nvSpPr>
        <p:spPr>
          <a:xfrm>
            <a:off x="5156754" y="3175676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parties can query.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9D8335-92A3-504F-8AA0-A7C4E256F416}"/>
                  </a:ext>
                </a:extLst>
              </p:cNvPr>
              <p:cNvSpPr txBox="1"/>
              <p:nvPr/>
            </p:nvSpPr>
            <p:spPr>
              <a:xfrm>
                <a:off x="6302841" y="1978343"/>
                <a:ext cx="364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9D8335-92A3-504F-8AA0-A7C4E256F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41" y="1978343"/>
                <a:ext cx="3641259" cy="369332"/>
              </a:xfrm>
              <a:prstGeom prst="rect">
                <a:avLst/>
              </a:prstGeom>
              <a:blipFill>
                <a:blip r:embed="rId6"/>
                <a:stretch>
                  <a:fillRect l="-1042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4FEEA04-16AE-A446-B097-D06E9AD35D9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151639" y="2490567"/>
            <a:ext cx="2498046" cy="55403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742F05B-FE70-7048-BB98-441A268391E5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rot="10800000">
            <a:off x="6172199" y="2490567"/>
            <a:ext cx="3145043" cy="56593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8ED9DAD-5BDA-4F44-B1D7-F809BDAAA8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19547" y="2686863"/>
            <a:ext cx="2530141" cy="64416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F645E6E1-2C26-DA42-8DD1-0F89468539E5}"/>
              </a:ext>
            </a:extLst>
          </p:cNvPr>
          <p:cNvCxnSpPr>
            <a:cxnSpLocks/>
          </p:cNvCxnSpPr>
          <p:nvPr/>
        </p:nvCxnSpPr>
        <p:spPr>
          <a:xfrm>
            <a:off x="6172198" y="2726867"/>
            <a:ext cx="3145042" cy="60416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FC84-E65F-4B43-825B-323A7E12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2E0F5-710C-454A-BDB1-2C64581B3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28024"/>
                <a:ext cx="10515600" cy="3138795"/>
              </a:xfrm>
            </p:spPr>
            <p:txBody>
              <a:bodyPr/>
              <a:lstStyle/>
              <a:p>
                <a:r>
                  <a:rPr lang="en-US" dirty="0"/>
                  <a:t>The protocol relies on gadgets of the form:</a:t>
                </a:r>
              </a:p>
              <a:p>
                <a:pPr lvl="1"/>
                <a:r>
                  <a:rPr lang="en-US" dirty="0"/>
                  <a:t>Client holds two secret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Server holds superposition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Used previously by [BCMVV18]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2E0F5-710C-454A-BDB1-2C64581B3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28024"/>
                <a:ext cx="10515600" cy="3138795"/>
              </a:xfrm>
              <a:blipFill>
                <a:blip r:embed="rId2"/>
                <a:stretch>
                  <a:fillRect l="-96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7C0ED1AE-1E32-464E-BC04-52AF54583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t="26420" r="13028" b="18218"/>
          <a:stretch/>
        </p:blipFill>
        <p:spPr>
          <a:xfrm>
            <a:off x="4283274" y="934095"/>
            <a:ext cx="716430" cy="100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C23DE-F858-A643-B7FD-9344FDCEA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843" y="934095"/>
            <a:ext cx="1000814" cy="1000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7AB972-3EE9-5F4C-BE92-C9FB2E555416}"/>
                  </a:ext>
                </a:extLst>
              </p:cNvPr>
              <p:cNvSpPr txBox="1"/>
              <p:nvPr/>
            </p:nvSpPr>
            <p:spPr>
              <a:xfrm>
                <a:off x="3899816" y="2074992"/>
                <a:ext cx="2452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7AB972-3EE9-5F4C-BE92-C9FB2E555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16" y="2074992"/>
                <a:ext cx="24527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35F930-9BFB-3F42-903C-A6DA89614453}"/>
                  </a:ext>
                </a:extLst>
              </p:cNvPr>
              <p:cNvSpPr txBox="1"/>
              <p:nvPr/>
            </p:nvSpPr>
            <p:spPr>
              <a:xfrm>
                <a:off x="9129746" y="1995095"/>
                <a:ext cx="18789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35F930-9BFB-3F42-903C-A6DA8961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746" y="1995095"/>
                <a:ext cx="1878912" cy="523220"/>
              </a:xfrm>
              <a:prstGeom prst="rect">
                <a:avLst/>
              </a:prstGeom>
              <a:blipFill>
                <a:blip r:embed="rId6"/>
                <a:stretch>
                  <a:fillRect r="-6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ey clip art free clipart images 5 - ClipartBarn">
            <a:extLst>
              <a:ext uri="{FF2B5EF4-FFF2-40B4-BE49-F238E27FC236}">
                <a16:creationId xmlns:a16="http://schemas.microsoft.com/office/drawing/2014/main" id="{50049697-441B-E44A-ADED-F2E6E4F7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87" y="2614638"/>
            <a:ext cx="1028387" cy="4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ey clip art free clipart images 5 - ClipartBarn">
            <a:extLst>
              <a:ext uri="{FF2B5EF4-FFF2-40B4-BE49-F238E27FC236}">
                <a16:creationId xmlns:a16="http://schemas.microsoft.com/office/drawing/2014/main" id="{749514E8-A065-3541-8843-B79E807F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17" y="2648673"/>
            <a:ext cx="1028389" cy="4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6AE6FC-003A-084F-B363-6847C20D2CD3}"/>
              </a:ext>
            </a:extLst>
          </p:cNvPr>
          <p:cNvGrpSpPr/>
          <p:nvPr/>
        </p:nvGrpSpPr>
        <p:grpSpPr>
          <a:xfrm>
            <a:off x="9017215" y="2534787"/>
            <a:ext cx="2336585" cy="584775"/>
            <a:chOff x="9017215" y="2534787"/>
            <a:chExt cx="2336585" cy="584775"/>
          </a:xfrm>
        </p:grpSpPr>
        <p:pic>
          <p:nvPicPr>
            <p:cNvPr id="13" name="Picture 2" descr="Key clip art free clipart images 5 - ClipartBarn">
              <a:extLst>
                <a:ext uri="{FF2B5EF4-FFF2-40B4-BE49-F238E27FC236}">
                  <a16:creationId xmlns:a16="http://schemas.microsoft.com/office/drawing/2014/main" id="{94C68A69-6C7F-1149-936E-5E5F3A35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037" y="2666430"/>
              <a:ext cx="631750" cy="28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Key clip art free clipart images 5 - ClipartBarn">
              <a:extLst>
                <a:ext uri="{FF2B5EF4-FFF2-40B4-BE49-F238E27FC236}">
                  <a16:creationId xmlns:a16="http://schemas.microsoft.com/office/drawing/2014/main" id="{77FC6E95-A1DF-9248-994D-DA45F80CB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905" y="2699743"/>
              <a:ext cx="559060" cy="25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155C724-44B5-6644-B603-B1884A0AD805}"/>
                    </a:ext>
                  </a:extLst>
                </p:cNvPr>
                <p:cNvSpPr txBox="1"/>
                <p:nvPr/>
              </p:nvSpPr>
              <p:spPr>
                <a:xfrm>
                  <a:off x="9017215" y="2534787"/>
                  <a:ext cx="23365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+|     ⟩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155C724-44B5-6644-B603-B1884A0AD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215" y="2534787"/>
                  <a:ext cx="2336585" cy="584775"/>
                </a:xfrm>
                <a:prstGeom prst="rect">
                  <a:avLst/>
                </a:prstGeom>
                <a:blipFill>
                  <a:blip r:embed="rId8"/>
                  <a:stretch>
                    <a:fillRect r="-541"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572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B42D-4C1D-6943-BE9D-805E7295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500015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A Top-down Overview of Our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A194-E45C-0944-88B5-C7018D01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452" y="3975225"/>
            <a:ext cx="5604803" cy="2811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Remote gadget preparation</a:t>
            </a:r>
            <a:r>
              <a:rPr lang="en-US" dirty="0"/>
              <a:t>” via: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Designing a weakly-secure gadget-increasing protocol</a:t>
            </a:r>
          </a:p>
          <a:p>
            <a:pPr lvl="1"/>
            <a:r>
              <a:rPr lang="en-US" sz="2000" dirty="0"/>
              <a:t>Robust reversible garbled tables, padded Hadamard test, parallel repetition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Amplifying security</a:t>
            </a:r>
          </a:p>
          <a:p>
            <a:pPr lvl="1"/>
            <a:r>
              <a:rPr lang="en-US" sz="2000" dirty="0"/>
              <a:t>“Repeat-and-combine”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1603B3-7287-A246-8EF8-40C56AD5DC4C}"/>
                  </a:ext>
                </a:extLst>
              </p:cNvPr>
              <p:cNvSpPr/>
              <p:nvPr/>
            </p:nvSpPr>
            <p:spPr>
              <a:xfrm>
                <a:off x="1748675" y="1337902"/>
                <a:ext cx="3432517" cy="70656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initial gadgets </a:t>
                </a:r>
                <a:br>
                  <a:rPr lang="en-US" dirty="0"/>
                </a:br>
                <a:r>
                  <a:rPr lang="en-US" dirty="0"/>
                  <a:t>(sent by client to server)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1603B3-7287-A246-8EF8-40C56AD5D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75" y="1337902"/>
                <a:ext cx="3432517" cy="706560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DD4A9E35-8DB2-4248-B21F-267345A2CF55}"/>
              </a:ext>
            </a:extLst>
          </p:cNvPr>
          <p:cNvSpPr/>
          <p:nvPr/>
        </p:nvSpPr>
        <p:spPr>
          <a:xfrm>
            <a:off x="2729895" y="2044462"/>
            <a:ext cx="1470075" cy="224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FEC6B-CD6C-8040-BE3D-6257B98581ED}"/>
              </a:ext>
            </a:extLst>
          </p:cNvPr>
          <p:cNvSpPr txBox="1"/>
          <p:nvPr/>
        </p:nvSpPr>
        <p:spPr>
          <a:xfrm>
            <a:off x="4139456" y="2492749"/>
            <a:ext cx="169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expand to enough gadgets via classical interaction.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50D5BF-E199-1C4E-851B-B17A99E58B83}"/>
                  </a:ext>
                </a:extLst>
              </p:cNvPr>
              <p:cNvSpPr/>
              <p:nvPr/>
            </p:nvSpPr>
            <p:spPr>
              <a:xfrm>
                <a:off x="1025178" y="4309988"/>
                <a:ext cx="4566229" cy="70656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“secure enough” gadgets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50D5BF-E199-1C4E-851B-B17A99E58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78" y="4309988"/>
                <a:ext cx="4566229" cy="70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8716252E-F92E-BF49-8A34-C67C65B1DBD0}"/>
              </a:ext>
            </a:extLst>
          </p:cNvPr>
          <p:cNvSpPr/>
          <p:nvPr/>
        </p:nvSpPr>
        <p:spPr>
          <a:xfrm>
            <a:off x="3310544" y="5020258"/>
            <a:ext cx="313992" cy="69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EE08FC-0C0B-5D4C-BE3D-AE1CB30473F9}"/>
              </a:ext>
            </a:extLst>
          </p:cNvPr>
          <p:cNvCxnSpPr/>
          <p:nvPr/>
        </p:nvCxnSpPr>
        <p:spPr>
          <a:xfrm>
            <a:off x="366252" y="865170"/>
            <a:ext cx="0" cy="554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AE7AB2-2CF3-2241-AC5D-4614BC05C1D3}"/>
              </a:ext>
            </a:extLst>
          </p:cNvPr>
          <p:cNvSpPr txBox="1"/>
          <p:nvPr/>
        </p:nvSpPr>
        <p:spPr>
          <a:xfrm>
            <a:off x="0" y="6448231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arrow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FAE673-986B-E648-8F6D-AEF8CB0FF2AF}"/>
                  </a:ext>
                </a:extLst>
              </p:cNvPr>
              <p:cNvSpPr txBox="1"/>
              <p:nvPr/>
            </p:nvSpPr>
            <p:spPr>
              <a:xfrm>
                <a:off x="2004307" y="5716134"/>
                <a:ext cx="261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gadgets to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FAE673-986B-E648-8F6D-AEF8CB0FF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07" y="5716134"/>
                <a:ext cx="2617320" cy="369332"/>
              </a:xfrm>
              <a:prstGeom prst="rect">
                <a:avLst/>
              </a:prstGeom>
              <a:blipFill>
                <a:blip r:embed="rId4"/>
                <a:stretch>
                  <a:fillRect l="-193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81643C04-CAB4-674C-8BF7-96598691F369}"/>
              </a:ext>
            </a:extLst>
          </p:cNvPr>
          <p:cNvSpPr/>
          <p:nvPr/>
        </p:nvSpPr>
        <p:spPr>
          <a:xfrm rot="10800000">
            <a:off x="5623009" y="2067296"/>
            <a:ext cx="423570" cy="2172091"/>
          </a:xfrm>
          <a:prstGeom prst="leftBrace">
            <a:avLst>
              <a:gd name="adj1" fmla="val 77972"/>
              <a:gd name="adj2" fmla="val 50000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7">
            <a:extLst>
              <a:ext uri="{FF2B5EF4-FFF2-40B4-BE49-F238E27FC236}">
                <a16:creationId xmlns:a16="http://schemas.microsoft.com/office/drawing/2014/main" id="{B4DC3E34-4216-114A-A016-7C65F591D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36" t="26420" r="13028" b="18218"/>
          <a:stretch/>
        </p:blipFill>
        <p:spPr>
          <a:xfrm>
            <a:off x="8283980" y="1516234"/>
            <a:ext cx="394476" cy="551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ED9BBA-8B86-9E49-9868-22F9E417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526" y="1499524"/>
            <a:ext cx="534206" cy="534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620E5F-0278-3344-A728-E208593CAFC0}"/>
                  </a:ext>
                </a:extLst>
              </p:cNvPr>
              <p:cNvSpPr txBox="1"/>
              <p:nvPr/>
            </p:nvSpPr>
            <p:spPr>
              <a:xfrm>
                <a:off x="8089079" y="2125274"/>
                <a:ext cx="775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620E5F-0278-3344-A728-E208593CA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79" y="2125274"/>
                <a:ext cx="775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5A741E-05BE-9248-9EFC-66CA310FBB24}"/>
                  </a:ext>
                </a:extLst>
              </p:cNvPr>
              <p:cNvSpPr txBox="1"/>
              <p:nvPr/>
            </p:nvSpPr>
            <p:spPr>
              <a:xfrm>
                <a:off x="9349567" y="2106900"/>
                <a:ext cx="1278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5A741E-05BE-9248-9EFC-66CA310F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567" y="2106900"/>
                <a:ext cx="127810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3D70EEC-A86B-8145-87CA-747C87B0F81B}"/>
              </a:ext>
            </a:extLst>
          </p:cNvPr>
          <p:cNvCxnSpPr>
            <a:cxnSpLocks/>
            <a:endCxn id="18" idx="1"/>
          </p:cNvCxnSpPr>
          <p:nvPr/>
        </p:nvCxnSpPr>
        <p:spPr>
          <a:xfrm rot="10800000">
            <a:off x="6046579" y="3153341"/>
            <a:ext cx="1007366" cy="75498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E96B21-C071-7A45-B7BC-7538EEA22631}"/>
              </a:ext>
            </a:extLst>
          </p:cNvPr>
          <p:cNvSpPr txBox="1"/>
          <p:nvPr/>
        </p:nvSpPr>
        <p:spPr>
          <a:xfrm>
            <a:off x="7545282" y="1029230"/>
            <a:ext cx="137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gadget: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979A205-24BF-7641-9D07-F14BA1FE1CA1}"/>
              </a:ext>
            </a:extLst>
          </p:cNvPr>
          <p:cNvSpPr/>
          <p:nvPr/>
        </p:nvSpPr>
        <p:spPr>
          <a:xfrm>
            <a:off x="3248046" y="6194323"/>
            <a:ext cx="3182252" cy="590729"/>
          </a:xfrm>
          <a:prstGeom prst="cloudCallout">
            <a:avLst>
              <a:gd name="adj1" fmla="val -38274"/>
              <a:gd name="adj2" fmla="val -691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Also nontrivial…💪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7A7292BD-F54D-8D41-B953-B17E1872EC18}"/>
              </a:ext>
            </a:extLst>
          </p:cNvPr>
          <p:cNvSpPr/>
          <p:nvPr/>
        </p:nvSpPr>
        <p:spPr>
          <a:xfrm>
            <a:off x="8751937" y="2897555"/>
            <a:ext cx="3182252" cy="795523"/>
          </a:xfrm>
          <a:prstGeom prst="cloudCallout">
            <a:avLst>
              <a:gd name="adj1" fmla="val -42908"/>
              <a:gd name="adj2" fmla="val 904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step is the most work…💪 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E9016-81DF-F540-9C98-F60041CC96A4}"/>
              </a:ext>
            </a:extLst>
          </p:cNvPr>
          <p:cNvSpPr txBox="1"/>
          <p:nvPr/>
        </p:nvSpPr>
        <p:spPr>
          <a:xfrm>
            <a:off x="10780295" y="2137677"/>
            <a:ext cx="1030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[BCMVV18]</a:t>
            </a:r>
          </a:p>
        </p:txBody>
      </p:sp>
    </p:spTree>
    <p:extLst>
      <p:ext uri="{BB962C8B-B14F-4D97-AF65-F5344CB8AC3E}">
        <p14:creationId xmlns:p14="http://schemas.microsoft.com/office/powerpoint/2010/main" val="6738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/>
      <p:bldP spid="9" grpId="0" animBg="1"/>
      <p:bldP spid="12" grpId="0" animBg="1"/>
      <p:bldP spid="17" grpId="0"/>
      <p:bldP spid="18" grpId="0" animBg="1"/>
      <p:bldP spid="23" grpId="0"/>
      <p:bldP spid="24" grpId="0"/>
      <p:bldP spid="25" grpId="0"/>
      <p:bldP spid="14" grpId="0" animBg="1"/>
      <p:bldP spid="2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658389C1-AEFD-004B-A8FE-49B4CFF4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t="26420" r="13028" b="18218"/>
          <a:stretch/>
        </p:blipFill>
        <p:spPr>
          <a:xfrm>
            <a:off x="4283274" y="684711"/>
            <a:ext cx="716430" cy="1000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CE74F-C9A0-EE4F-A9CB-EDDE2B2B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843" y="560019"/>
            <a:ext cx="1000814" cy="1000814"/>
          </a:xfrm>
          <a:prstGeom prst="rect">
            <a:avLst/>
          </a:prstGeom>
        </p:spPr>
      </p:pic>
      <p:pic>
        <p:nvPicPr>
          <p:cNvPr id="8" name="Picture 2" descr="Key clip art free clipart images 5 - ClipartBarn">
            <a:extLst>
              <a:ext uri="{FF2B5EF4-FFF2-40B4-BE49-F238E27FC236}">
                <a16:creationId xmlns:a16="http://schemas.microsoft.com/office/drawing/2014/main" id="{31168D1D-CB65-EA4A-A741-F65F57F8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40" y="18063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ey clip art free clipart images 5 - ClipartBarn">
            <a:extLst>
              <a:ext uri="{FF2B5EF4-FFF2-40B4-BE49-F238E27FC236}">
                <a16:creationId xmlns:a16="http://schemas.microsoft.com/office/drawing/2014/main" id="{C45ECE83-8C97-2A43-A3F2-13993C1F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78" y="18063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FA50AD-7862-2148-BA2E-7AA9EE4033D7}"/>
                  </a:ext>
                </a:extLst>
              </p:cNvPr>
              <p:cNvSpPr txBox="1"/>
              <p:nvPr/>
            </p:nvSpPr>
            <p:spPr>
              <a:xfrm>
                <a:off x="9017215" y="16531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FA50AD-7862-2148-BA2E-7AA9EE40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15" y="16531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C34727-CD6F-0E49-AE6F-4A05EA13B52E}"/>
                  </a:ext>
                </a:extLst>
              </p:cNvPr>
              <p:cNvSpPr txBox="1"/>
              <p:nvPr/>
            </p:nvSpPr>
            <p:spPr>
              <a:xfrm>
                <a:off x="9169615" y="18055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C34727-CD6F-0E49-AE6F-4A05EA13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615" y="18055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64B55E-00FD-3D48-AFC9-8A7BE5145A14}"/>
                  </a:ext>
                </a:extLst>
              </p:cNvPr>
              <p:cNvSpPr txBox="1"/>
              <p:nvPr/>
            </p:nvSpPr>
            <p:spPr>
              <a:xfrm>
                <a:off x="9322015" y="19579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64B55E-00FD-3D48-AFC9-8A7BE514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15" y="19579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Key clip art free clipart images 5 - ClipartBarn">
            <a:extLst>
              <a:ext uri="{FF2B5EF4-FFF2-40B4-BE49-F238E27FC236}">
                <a16:creationId xmlns:a16="http://schemas.microsoft.com/office/drawing/2014/main" id="{51AC0414-D5AD-7F45-AF87-D1D915B7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59" y="32845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ey clip art free clipart images 5 - ClipartBarn">
            <a:extLst>
              <a:ext uri="{FF2B5EF4-FFF2-40B4-BE49-F238E27FC236}">
                <a16:creationId xmlns:a16="http://schemas.microsoft.com/office/drawing/2014/main" id="{316DD54F-BD52-E049-AA7B-98EEBDB7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97" y="32845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ey clip art free clipart images 5 - ClipartBarn">
            <a:extLst>
              <a:ext uri="{FF2B5EF4-FFF2-40B4-BE49-F238E27FC236}">
                <a16:creationId xmlns:a16="http://schemas.microsoft.com/office/drawing/2014/main" id="{ADB5FC8E-218E-674B-84DA-23AFB65B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82" y="32348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ey clip art free clipart images 5 - ClipartBarn">
            <a:extLst>
              <a:ext uri="{FF2B5EF4-FFF2-40B4-BE49-F238E27FC236}">
                <a16:creationId xmlns:a16="http://schemas.microsoft.com/office/drawing/2014/main" id="{FB4CD992-EB8E-A44D-946C-DFCBC95F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99" y="32182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F38F5E-1AF1-B845-B959-F4EDB292A41C}"/>
                  </a:ext>
                </a:extLst>
              </p:cNvPr>
              <p:cNvSpPr txBox="1"/>
              <p:nvPr/>
            </p:nvSpPr>
            <p:spPr>
              <a:xfrm>
                <a:off x="8995847" y="3105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F38F5E-1AF1-B845-B959-F4EDB292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847" y="31058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Key clip art free clipart images 5 - ClipartBarn">
            <a:extLst>
              <a:ext uri="{FF2B5EF4-FFF2-40B4-BE49-F238E27FC236}">
                <a16:creationId xmlns:a16="http://schemas.microsoft.com/office/drawing/2014/main" id="{FD53CB74-5DF7-E24F-8463-039C934D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59" y="34369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Key clip art free clipart images 5 - ClipartBarn">
            <a:extLst>
              <a:ext uri="{FF2B5EF4-FFF2-40B4-BE49-F238E27FC236}">
                <a16:creationId xmlns:a16="http://schemas.microsoft.com/office/drawing/2014/main" id="{0FBD8722-6582-F84C-ADA4-7DA39D57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7" y="34369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ey clip art free clipart images 5 - ClipartBarn">
            <a:extLst>
              <a:ext uri="{FF2B5EF4-FFF2-40B4-BE49-F238E27FC236}">
                <a16:creationId xmlns:a16="http://schemas.microsoft.com/office/drawing/2014/main" id="{561015B2-D073-9D4B-B396-D1465C0B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82" y="33872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Key clip art free clipart images 5 - ClipartBarn">
            <a:extLst>
              <a:ext uri="{FF2B5EF4-FFF2-40B4-BE49-F238E27FC236}">
                <a16:creationId xmlns:a16="http://schemas.microsoft.com/office/drawing/2014/main" id="{93867CA7-6699-D040-B790-186FB412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99" y="33706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09E684-F385-3843-912C-36FB670DA59B}"/>
                  </a:ext>
                </a:extLst>
              </p:cNvPr>
              <p:cNvSpPr txBox="1"/>
              <p:nvPr/>
            </p:nvSpPr>
            <p:spPr>
              <a:xfrm>
                <a:off x="9148247" y="3258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09E684-F385-3843-912C-36FB670DA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247" y="32582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Key clip art free clipart images 5 - ClipartBarn">
            <a:extLst>
              <a:ext uri="{FF2B5EF4-FFF2-40B4-BE49-F238E27FC236}">
                <a16:creationId xmlns:a16="http://schemas.microsoft.com/office/drawing/2014/main" id="{2116B8CC-6FCB-0D44-9727-E171858B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59" y="35893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Key clip art free clipart images 5 - ClipartBarn">
            <a:extLst>
              <a:ext uri="{FF2B5EF4-FFF2-40B4-BE49-F238E27FC236}">
                <a16:creationId xmlns:a16="http://schemas.microsoft.com/office/drawing/2014/main" id="{2575C77D-5E0F-A341-8004-C007A353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97" y="35893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ey clip art free clipart images 5 - ClipartBarn">
            <a:extLst>
              <a:ext uri="{FF2B5EF4-FFF2-40B4-BE49-F238E27FC236}">
                <a16:creationId xmlns:a16="http://schemas.microsoft.com/office/drawing/2014/main" id="{BF70BA14-5AE6-224A-97D7-7908C31B0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82" y="35396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Key clip art free clipart images 5 - ClipartBarn">
            <a:extLst>
              <a:ext uri="{FF2B5EF4-FFF2-40B4-BE49-F238E27FC236}">
                <a16:creationId xmlns:a16="http://schemas.microsoft.com/office/drawing/2014/main" id="{26B8E7E2-83E5-AC4B-9150-B0B0326F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99" y="35230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00E6F-87F2-F449-AAFA-B95936F6A9BD}"/>
                  </a:ext>
                </a:extLst>
              </p:cNvPr>
              <p:cNvSpPr txBox="1"/>
              <p:nvPr/>
            </p:nvSpPr>
            <p:spPr>
              <a:xfrm>
                <a:off x="9300647" y="34106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00E6F-87F2-F449-AAFA-B95936F6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647" y="34106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 descr="Key clip art free clipart images 5 - ClipartBarn">
            <a:extLst>
              <a:ext uri="{FF2B5EF4-FFF2-40B4-BE49-F238E27FC236}">
                <a16:creationId xmlns:a16="http://schemas.microsoft.com/office/drawing/2014/main" id="{90AE22D6-45DA-4544-8722-2A2F1B19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59" y="37417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ey clip art free clipart images 5 - ClipartBarn">
            <a:extLst>
              <a:ext uri="{FF2B5EF4-FFF2-40B4-BE49-F238E27FC236}">
                <a16:creationId xmlns:a16="http://schemas.microsoft.com/office/drawing/2014/main" id="{0EF76266-5AAE-7746-A4D6-B81C92CE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97" y="37417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ey clip art free clipart images 5 - ClipartBarn">
            <a:extLst>
              <a:ext uri="{FF2B5EF4-FFF2-40B4-BE49-F238E27FC236}">
                <a16:creationId xmlns:a16="http://schemas.microsoft.com/office/drawing/2014/main" id="{2CFE1443-3A33-384B-B254-2DC0A54F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82" y="36920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ey clip art free clipart images 5 - ClipartBarn">
            <a:extLst>
              <a:ext uri="{FF2B5EF4-FFF2-40B4-BE49-F238E27FC236}">
                <a16:creationId xmlns:a16="http://schemas.microsoft.com/office/drawing/2014/main" id="{9DC67793-AA6B-E24F-8DC9-A690C77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99" y="36754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E861AC-4CB9-BD41-B762-1B67FB02278A}"/>
                  </a:ext>
                </a:extLst>
              </p:cNvPr>
              <p:cNvSpPr txBox="1"/>
              <p:nvPr/>
            </p:nvSpPr>
            <p:spPr>
              <a:xfrm>
                <a:off x="9453047" y="35630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E861AC-4CB9-BD41-B762-1B67FB02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047" y="35630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Key clip art free clipart images 5 - ClipartBarn">
            <a:extLst>
              <a:ext uri="{FF2B5EF4-FFF2-40B4-BE49-F238E27FC236}">
                <a16:creationId xmlns:a16="http://schemas.microsoft.com/office/drawing/2014/main" id="{B5C19D25-1D7C-A04F-BABC-DA516926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59" y="38941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ey clip art free clipart images 5 - ClipartBarn">
            <a:extLst>
              <a:ext uri="{FF2B5EF4-FFF2-40B4-BE49-F238E27FC236}">
                <a16:creationId xmlns:a16="http://schemas.microsoft.com/office/drawing/2014/main" id="{BC2E3774-F982-E846-8CC4-26410453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97" y="38941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ey clip art free clipart images 5 - ClipartBarn">
            <a:extLst>
              <a:ext uri="{FF2B5EF4-FFF2-40B4-BE49-F238E27FC236}">
                <a16:creationId xmlns:a16="http://schemas.microsoft.com/office/drawing/2014/main" id="{1AA47890-B68D-AC45-9F93-5B57622D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2" y="38444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ey clip art free clipart images 5 - ClipartBarn">
            <a:extLst>
              <a:ext uri="{FF2B5EF4-FFF2-40B4-BE49-F238E27FC236}">
                <a16:creationId xmlns:a16="http://schemas.microsoft.com/office/drawing/2014/main" id="{A77943FE-286E-714E-9446-5C141425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99" y="38278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B83D1FB-28D4-D84A-8A71-48E875873349}"/>
                  </a:ext>
                </a:extLst>
              </p:cNvPr>
              <p:cNvSpPr txBox="1"/>
              <p:nvPr/>
            </p:nvSpPr>
            <p:spPr>
              <a:xfrm>
                <a:off x="9605447" y="37154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B83D1FB-28D4-D84A-8A71-48E87587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47" y="37154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Key clip art free clipart images 5 - ClipartBarn">
            <a:extLst>
              <a:ext uri="{FF2B5EF4-FFF2-40B4-BE49-F238E27FC236}">
                <a16:creationId xmlns:a16="http://schemas.microsoft.com/office/drawing/2014/main" id="{A90ED068-860C-A54C-A780-5A683BF1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59" y="40465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ey clip art free clipart images 5 - ClipartBarn">
            <a:extLst>
              <a:ext uri="{FF2B5EF4-FFF2-40B4-BE49-F238E27FC236}">
                <a16:creationId xmlns:a16="http://schemas.microsoft.com/office/drawing/2014/main" id="{1C0B011B-6ACE-C24B-BA6C-E652DDDE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97" y="40465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Key clip art free clipart images 5 - ClipartBarn">
            <a:extLst>
              <a:ext uri="{FF2B5EF4-FFF2-40B4-BE49-F238E27FC236}">
                <a16:creationId xmlns:a16="http://schemas.microsoft.com/office/drawing/2014/main" id="{E3D2E0C8-0C16-0A4C-876E-747DD38E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82" y="39968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ey clip art free clipart images 5 - ClipartBarn">
            <a:extLst>
              <a:ext uri="{FF2B5EF4-FFF2-40B4-BE49-F238E27FC236}">
                <a16:creationId xmlns:a16="http://schemas.microsoft.com/office/drawing/2014/main" id="{3F6C0C96-6568-D44B-ABB5-11605430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99" y="39802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CD1D61D-8E15-D149-A001-71D4C48106B9}"/>
                  </a:ext>
                </a:extLst>
              </p:cNvPr>
              <p:cNvSpPr txBox="1"/>
              <p:nvPr/>
            </p:nvSpPr>
            <p:spPr>
              <a:xfrm>
                <a:off x="9757847" y="3867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CD1D61D-8E15-D149-A001-71D4C4810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847" y="38678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 descr="Key clip art free clipart images 5 - ClipartBarn">
            <a:extLst>
              <a:ext uri="{FF2B5EF4-FFF2-40B4-BE49-F238E27FC236}">
                <a16:creationId xmlns:a16="http://schemas.microsoft.com/office/drawing/2014/main" id="{2AC9FEDC-7C3C-284C-8CAC-67E731E7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59" y="41989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Key clip art free clipart images 5 - ClipartBarn">
            <a:extLst>
              <a:ext uri="{FF2B5EF4-FFF2-40B4-BE49-F238E27FC236}">
                <a16:creationId xmlns:a16="http://schemas.microsoft.com/office/drawing/2014/main" id="{FC075709-D2C4-454E-A434-CAC8FD96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7" y="41989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ey clip art free clipart images 5 - ClipartBarn">
            <a:extLst>
              <a:ext uri="{FF2B5EF4-FFF2-40B4-BE49-F238E27FC236}">
                <a16:creationId xmlns:a16="http://schemas.microsoft.com/office/drawing/2014/main" id="{A2E8F843-494D-9044-9FAB-5A1E053F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82" y="41492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Key clip art free clipart images 5 - ClipartBarn">
            <a:extLst>
              <a:ext uri="{FF2B5EF4-FFF2-40B4-BE49-F238E27FC236}">
                <a16:creationId xmlns:a16="http://schemas.microsoft.com/office/drawing/2014/main" id="{59BEB5A5-6128-C24E-9511-1DA76966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99" y="41326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EF972F-6897-FF46-A2ED-1F7EFA995D3D}"/>
                  </a:ext>
                </a:extLst>
              </p:cNvPr>
              <p:cNvSpPr txBox="1"/>
              <p:nvPr/>
            </p:nvSpPr>
            <p:spPr>
              <a:xfrm>
                <a:off x="9910247" y="4020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EF972F-6897-FF46-A2ED-1F7EFA99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247" y="40202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29B691-7B11-8F44-95E0-E4DA368C5494}"/>
                  </a:ext>
                </a:extLst>
              </p:cNvPr>
              <p:cNvSpPr txBox="1"/>
              <p:nvPr/>
            </p:nvSpPr>
            <p:spPr>
              <a:xfrm>
                <a:off x="10039099" y="4208675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29B691-7B11-8F44-95E0-E4DA368C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099" y="4208675"/>
                <a:ext cx="1390637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D20996-26A9-B54D-A7D5-C578BD4B8519}"/>
                  </a:ext>
                </a:extLst>
              </p:cNvPr>
              <p:cNvSpPr txBox="1"/>
              <p:nvPr/>
            </p:nvSpPr>
            <p:spPr>
              <a:xfrm>
                <a:off x="10191499" y="4361075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D20996-26A9-B54D-A7D5-C578BD4B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499" y="4361075"/>
                <a:ext cx="1390637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FD11FFF-DD16-984C-8B77-18DC1BF49F26}"/>
                  </a:ext>
                </a:extLst>
              </p:cNvPr>
              <p:cNvSpPr txBox="1"/>
              <p:nvPr/>
            </p:nvSpPr>
            <p:spPr>
              <a:xfrm>
                <a:off x="8997947" y="56770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FD11FFF-DD16-984C-8B77-18DC1BF49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47" y="56770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ADBB943C-D6E1-5D46-A8EB-63B16B8308E6}"/>
              </a:ext>
            </a:extLst>
          </p:cNvPr>
          <p:cNvSpPr/>
          <p:nvPr/>
        </p:nvSpPr>
        <p:spPr>
          <a:xfrm>
            <a:off x="9032619" y="2692367"/>
            <a:ext cx="2462980" cy="1588532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2" descr="Key clip art free clipart images 5 - ClipartBarn">
            <a:extLst>
              <a:ext uri="{FF2B5EF4-FFF2-40B4-BE49-F238E27FC236}">
                <a16:creationId xmlns:a16="http://schemas.microsoft.com/office/drawing/2014/main" id="{5EAC5BBF-6BAB-4849-A73E-0F8C46FA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0" y="19587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ey clip art free clipart images 5 - ClipartBarn">
            <a:extLst>
              <a:ext uri="{FF2B5EF4-FFF2-40B4-BE49-F238E27FC236}">
                <a16:creationId xmlns:a16="http://schemas.microsoft.com/office/drawing/2014/main" id="{C0606D2E-2A7D-D04E-BDCA-5DE4CFC0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8" y="19587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ey clip art free clipart images 5 - ClipartBarn">
            <a:extLst>
              <a:ext uri="{FF2B5EF4-FFF2-40B4-BE49-F238E27FC236}">
                <a16:creationId xmlns:a16="http://schemas.microsoft.com/office/drawing/2014/main" id="{FA4D5334-A9A0-924B-AD4C-94EE0561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40" y="21111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Key clip art free clipart images 5 - ClipartBarn">
            <a:extLst>
              <a:ext uri="{FF2B5EF4-FFF2-40B4-BE49-F238E27FC236}">
                <a16:creationId xmlns:a16="http://schemas.microsoft.com/office/drawing/2014/main" id="{2DDBED0A-2AB3-FA48-863B-6DD2C137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78" y="21111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Key clip art free clipart images 5 - ClipartBarn">
            <a:extLst>
              <a:ext uri="{FF2B5EF4-FFF2-40B4-BE49-F238E27FC236}">
                <a16:creationId xmlns:a16="http://schemas.microsoft.com/office/drawing/2014/main" id="{656F90F3-1CED-4B41-88E0-599C038F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27" y="58263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Key clip art free clipart images 5 - ClipartBarn">
            <a:extLst>
              <a:ext uri="{FF2B5EF4-FFF2-40B4-BE49-F238E27FC236}">
                <a16:creationId xmlns:a16="http://schemas.microsoft.com/office/drawing/2014/main" id="{A6F96A87-DED8-2E4E-A080-411DC078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5" y="58263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Key clip art free clipart images 5 - ClipartBarn">
            <a:extLst>
              <a:ext uri="{FF2B5EF4-FFF2-40B4-BE49-F238E27FC236}">
                <a16:creationId xmlns:a16="http://schemas.microsoft.com/office/drawing/2014/main" id="{9377A1D8-1709-9B4B-9E66-C31B72BC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27" y="59787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Key clip art free clipart images 5 - ClipartBarn">
            <a:extLst>
              <a:ext uri="{FF2B5EF4-FFF2-40B4-BE49-F238E27FC236}">
                <a16:creationId xmlns:a16="http://schemas.microsoft.com/office/drawing/2014/main" id="{D5C083EC-7641-EA4C-BC17-ACA18BB6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65" y="59787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Key clip art free clipart images 5 - ClipartBarn">
            <a:extLst>
              <a:ext uri="{FF2B5EF4-FFF2-40B4-BE49-F238E27FC236}">
                <a16:creationId xmlns:a16="http://schemas.microsoft.com/office/drawing/2014/main" id="{D470A6BD-9CAF-9E43-90D3-1FD0172B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27" y="61311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Key clip art free clipart images 5 - ClipartBarn">
            <a:extLst>
              <a:ext uri="{FF2B5EF4-FFF2-40B4-BE49-F238E27FC236}">
                <a16:creationId xmlns:a16="http://schemas.microsoft.com/office/drawing/2014/main" id="{AA1A344B-6D99-DC4C-ABD7-FCFAF628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65" y="61311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Key clip art free clipart images 5 - ClipartBarn">
            <a:extLst>
              <a:ext uri="{FF2B5EF4-FFF2-40B4-BE49-F238E27FC236}">
                <a16:creationId xmlns:a16="http://schemas.microsoft.com/office/drawing/2014/main" id="{183E85B1-2335-A243-B6DB-66414C4E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27" y="62835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Key clip art free clipart images 5 - ClipartBarn">
            <a:extLst>
              <a:ext uri="{FF2B5EF4-FFF2-40B4-BE49-F238E27FC236}">
                <a16:creationId xmlns:a16="http://schemas.microsoft.com/office/drawing/2014/main" id="{2262B3DB-D601-444A-AAB6-1AAB6C34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5" y="62835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Key clip art free clipart images 5 - ClipartBarn">
            <a:extLst>
              <a:ext uri="{FF2B5EF4-FFF2-40B4-BE49-F238E27FC236}">
                <a16:creationId xmlns:a16="http://schemas.microsoft.com/office/drawing/2014/main" id="{433D81C2-5200-EE4F-92D9-3A753B16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27" y="64359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Key clip art free clipart images 5 - ClipartBarn">
            <a:extLst>
              <a:ext uri="{FF2B5EF4-FFF2-40B4-BE49-F238E27FC236}">
                <a16:creationId xmlns:a16="http://schemas.microsoft.com/office/drawing/2014/main" id="{2E1C3FF8-ACE3-F444-87CB-F3D40CA1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5" y="64359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CBD0513-FFAD-C440-B3A5-9171BC010D90}"/>
                  </a:ext>
                </a:extLst>
              </p:cNvPr>
              <p:cNvSpPr txBox="1"/>
              <p:nvPr/>
            </p:nvSpPr>
            <p:spPr>
              <a:xfrm>
                <a:off x="2834939" y="1739497"/>
                <a:ext cx="1136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</a:p>
              <a:p>
                <a:r>
                  <a:rPr lang="en-US" dirty="0"/>
                  <a:t>secure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CBD0513-FFAD-C440-B3A5-9171BC010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39" y="1739497"/>
                <a:ext cx="1136658" cy="646331"/>
              </a:xfrm>
              <a:prstGeom prst="rect">
                <a:avLst/>
              </a:prstGeom>
              <a:blipFill>
                <a:blip r:embed="rId10"/>
                <a:stretch>
                  <a:fillRect l="-3297" t="-3846" r="-219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DECB65D-EA79-2248-B4F2-87148A8D4DED}"/>
                  </a:ext>
                </a:extLst>
              </p:cNvPr>
              <p:cNvSpPr txBox="1"/>
              <p:nvPr/>
            </p:nvSpPr>
            <p:spPr>
              <a:xfrm>
                <a:off x="2579510" y="4166710"/>
                <a:ext cx="2425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  <a:br>
                  <a:rPr lang="en-US" dirty="0"/>
                </a:br>
                <a:r>
                  <a:rPr lang="en-US" dirty="0"/>
                  <a:t>some are weakly secure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DECB65D-EA79-2248-B4F2-87148A8D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10" y="4166710"/>
                <a:ext cx="2425600" cy="646331"/>
              </a:xfrm>
              <a:prstGeom prst="rect">
                <a:avLst/>
              </a:prstGeom>
              <a:blipFill>
                <a:blip r:embed="rId11"/>
                <a:stretch>
                  <a:fillRect l="-1563" t="-3846" r="-104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D36E07-A45D-074E-96D3-228CD810B41A}"/>
                  </a:ext>
                </a:extLst>
              </p:cNvPr>
              <p:cNvSpPr txBox="1"/>
              <p:nvPr/>
            </p:nvSpPr>
            <p:spPr>
              <a:xfrm>
                <a:off x="2388968" y="5881882"/>
                <a:ext cx="1566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  <a:br>
                  <a:rPr lang="en-US" dirty="0"/>
                </a:br>
                <a:r>
                  <a:rPr lang="en-US" dirty="0"/>
                  <a:t>secure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D36E07-A45D-074E-96D3-228CD810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8" y="5881882"/>
                <a:ext cx="1566198" cy="646331"/>
              </a:xfrm>
              <a:prstGeom prst="rect">
                <a:avLst/>
              </a:prstGeom>
              <a:blipFill>
                <a:blip r:embed="rId12"/>
                <a:stretch>
                  <a:fillRect l="-3226" t="-3846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D84AAE1-E258-9344-B13E-907E19763CF5}"/>
              </a:ext>
            </a:extLst>
          </p:cNvPr>
          <p:cNvSpPr txBox="1"/>
          <p:nvPr/>
        </p:nvSpPr>
        <p:spPr>
          <a:xfrm>
            <a:off x="167206" y="672485"/>
            <a:ext cx="352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 informal illustration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237B1-45FD-9948-B9AF-8226646BF536}"/>
              </a:ext>
            </a:extLst>
          </p:cNvPr>
          <p:cNvSpPr txBox="1"/>
          <p:nvPr/>
        </p:nvSpPr>
        <p:spPr>
          <a:xfrm>
            <a:off x="158776" y="2385828"/>
            <a:ext cx="3339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Gadget-generating</a:t>
            </a:r>
            <a:br>
              <a:rPr lang="en-US" sz="2400" dirty="0"/>
            </a:br>
            <a:r>
              <a:rPr lang="en-US" sz="2400" dirty="0"/>
              <a:t>and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amplification</a:t>
            </a:r>
            <a:r>
              <a:rPr lang="en-US" sz="2400" dirty="0"/>
              <a:t> steps </a:t>
            </a:r>
          </a:p>
          <a:p>
            <a:r>
              <a:rPr lang="en-US" sz="2400" dirty="0"/>
              <a:t>are interlaced</a:t>
            </a:r>
          </a:p>
        </p:txBody>
      </p:sp>
      <p:pic>
        <p:nvPicPr>
          <p:cNvPr id="98" name="Picture 2" descr="Key clip art free clipart images 5 - ClipartBarn">
            <a:extLst>
              <a:ext uri="{FF2B5EF4-FFF2-40B4-BE49-F238E27FC236}">
                <a16:creationId xmlns:a16="http://schemas.microsoft.com/office/drawing/2014/main" id="{6FC3F570-9E4E-7D47-99C6-B582CA67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66" y="58125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Key clip art free clipart images 5 - ClipartBarn">
            <a:extLst>
              <a:ext uri="{FF2B5EF4-FFF2-40B4-BE49-F238E27FC236}">
                <a16:creationId xmlns:a16="http://schemas.microsoft.com/office/drawing/2014/main" id="{D2D1BEC3-E916-DE40-BAAA-2B15DC18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63" y="58125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79802E-D376-794D-8BCE-57C105B08801}"/>
                  </a:ext>
                </a:extLst>
              </p:cNvPr>
              <p:cNvSpPr txBox="1"/>
              <p:nvPr/>
            </p:nvSpPr>
            <p:spPr>
              <a:xfrm>
                <a:off x="9150347" y="58294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79802E-D376-794D-8BCE-57C105B08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347" y="58294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2" descr="Key clip art free clipart images 5 - ClipartBarn">
            <a:extLst>
              <a:ext uri="{FF2B5EF4-FFF2-40B4-BE49-F238E27FC236}">
                <a16:creationId xmlns:a16="http://schemas.microsoft.com/office/drawing/2014/main" id="{949C3744-7D75-444F-B767-81102387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6" y="59649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ey clip art free clipart images 5 - ClipartBarn">
            <a:extLst>
              <a:ext uri="{FF2B5EF4-FFF2-40B4-BE49-F238E27FC236}">
                <a16:creationId xmlns:a16="http://schemas.microsoft.com/office/drawing/2014/main" id="{DD393C9E-B990-4E47-B8D8-6A70F562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63" y="59649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896AD80-730F-C344-8221-1E6F9689FAA1}"/>
                  </a:ext>
                </a:extLst>
              </p:cNvPr>
              <p:cNvSpPr txBox="1"/>
              <p:nvPr/>
            </p:nvSpPr>
            <p:spPr>
              <a:xfrm>
                <a:off x="9302747" y="5981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896AD80-730F-C344-8221-1E6F9689F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47" y="59818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2" descr="Key clip art free clipart images 5 - ClipartBarn">
            <a:extLst>
              <a:ext uri="{FF2B5EF4-FFF2-40B4-BE49-F238E27FC236}">
                <a16:creationId xmlns:a16="http://schemas.microsoft.com/office/drawing/2014/main" id="{5A1FAE44-3108-4A43-BA86-BF11BE98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66" y="61173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Key clip art free clipart images 5 - ClipartBarn">
            <a:extLst>
              <a:ext uri="{FF2B5EF4-FFF2-40B4-BE49-F238E27FC236}">
                <a16:creationId xmlns:a16="http://schemas.microsoft.com/office/drawing/2014/main" id="{06BB05CF-CF22-3F40-80EF-A28B9FAE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63" y="61173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E41CABE-C078-2644-9995-B6381C5E095A}"/>
                  </a:ext>
                </a:extLst>
              </p:cNvPr>
              <p:cNvSpPr txBox="1"/>
              <p:nvPr/>
            </p:nvSpPr>
            <p:spPr>
              <a:xfrm>
                <a:off x="9455147" y="6134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E41CABE-C078-2644-9995-B6381C5E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147" y="61342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Picture 2" descr="Key clip art free clipart images 5 - ClipartBarn">
            <a:extLst>
              <a:ext uri="{FF2B5EF4-FFF2-40B4-BE49-F238E27FC236}">
                <a16:creationId xmlns:a16="http://schemas.microsoft.com/office/drawing/2014/main" id="{E186641F-E711-BC4A-B291-B886CB79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66" y="62697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Key clip art free clipart images 5 - ClipartBarn">
            <a:extLst>
              <a:ext uri="{FF2B5EF4-FFF2-40B4-BE49-F238E27FC236}">
                <a16:creationId xmlns:a16="http://schemas.microsoft.com/office/drawing/2014/main" id="{7FCF766A-34E3-0E4E-B03E-B5EDC385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63" y="62697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EEA5A15-FEB4-5347-A044-C4697CE0C005}"/>
                  </a:ext>
                </a:extLst>
              </p:cNvPr>
              <p:cNvSpPr txBox="1"/>
              <p:nvPr/>
            </p:nvSpPr>
            <p:spPr>
              <a:xfrm>
                <a:off x="9607547" y="62866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EEA5A15-FEB4-5347-A044-C4697CE0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547" y="62866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7" name="Picture 2" descr="Key clip art free clipart images 5 - ClipartBarn">
            <a:extLst>
              <a:ext uri="{FF2B5EF4-FFF2-40B4-BE49-F238E27FC236}">
                <a16:creationId xmlns:a16="http://schemas.microsoft.com/office/drawing/2014/main" id="{D54BF5FB-19E6-BD49-81A2-328168D1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666" y="64221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Key clip art free clipart images 5 - ClipartBarn">
            <a:extLst>
              <a:ext uri="{FF2B5EF4-FFF2-40B4-BE49-F238E27FC236}">
                <a16:creationId xmlns:a16="http://schemas.microsoft.com/office/drawing/2014/main" id="{A85E7442-30CD-CE44-9336-8B2BF60C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63" y="64221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Key clip art free clipart images 5 - ClipartBarn">
            <a:extLst>
              <a:ext uri="{FF2B5EF4-FFF2-40B4-BE49-F238E27FC236}">
                <a16:creationId xmlns:a16="http://schemas.microsoft.com/office/drawing/2014/main" id="{A1EB96FE-8EC1-4345-BF7A-772FDFAF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64" y="17810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Key clip art free clipart images 5 - ClipartBarn">
            <a:extLst>
              <a:ext uri="{FF2B5EF4-FFF2-40B4-BE49-F238E27FC236}">
                <a16:creationId xmlns:a16="http://schemas.microsoft.com/office/drawing/2014/main" id="{13F94A0E-BE52-7741-8F75-C5B6A909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81" y="17810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Key clip art free clipart images 5 - ClipartBarn">
            <a:extLst>
              <a:ext uri="{FF2B5EF4-FFF2-40B4-BE49-F238E27FC236}">
                <a16:creationId xmlns:a16="http://schemas.microsoft.com/office/drawing/2014/main" id="{8FA6C69A-4053-B949-B82E-4F8715D5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64" y="19334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Key clip art free clipart images 5 - ClipartBarn">
            <a:extLst>
              <a:ext uri="{FF2B5EF4-FFF2-40B4-BE49-F238E27FC236}">
                <a16:creationId xmlns:a16="http://schemas.microsoft.com/office/drawing/2014/main" id="{5FAE29BD-4A0C-E147-9D1E-8B6624A4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81" y="19334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Key clip art free clipart images 5 - ClipartBarn">
            <a:extLst>
              <a:ext uri="{FF2B5EF4-FFF2-40B4-BE49-F238E27FC236}">
                <a16:creationId xmlns:a16="http://schemas.microsoft.com/office/drawing/2014/main" id="{E2C06A22-AD93-434F-BEA8-FB2AA898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64" y="20858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Key clip art free clipart images 5 - ClipartBarn">
            <a:extLst>
              <a:ext uri="{FF2B5EF4-FFF2-40B4-BE49-F238E27FC236}">
                <a16:creationId xmlns:a16="http://schemas.microsoft.com/office/drawing/2014/main" id="{D5AFDEDA-18F2-4A40-9B80-0003309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81" y="20858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Key clip art free clipart images 5 - ClipartBarn">
            <a:extLst>
              <a:ext uri="{FF2B5EF4-FFF2-40B4-BE49-F238E27FC236}">
                <a16:creationId xmlns:a16="http://schemas.microsoft.com/office/drawing/2014/main" id="{3CDD6D6B-4396-B040-837E-E7B9FFE9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53" y="443034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Key clip art free clipart images 5 - ClipartBarn">
            <a:extLst>
              <a:ext uri="{FF2B5EF4-FFF2-40B4-BE49-F238E27FC236}">
                <a16:creationId xmlns:a16="http://schemas.microsoft.com/office/drawing/2014/main" id="{28010111-F056-BF48-8E7E-34F44A57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91" y="443034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Key clip art free clipart images 5 - ClipartBarn">
            <a:extLst>
              <a:ext uri="{FF2B5EF4-FFF2-40B4-BE49-F238E27FC236}">
                <a16:creationId xmlns:a16="http://schemas.microsoft.com/office/drawing/2014/main" id="{97D5FE1B-980D-8043-8202-B32EDFC6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53" y="458274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Key clip art free clipart images 5 - ClipartBarn">
            <a:extLst>
              <a:ext uri="{FF2B5EF4-FFF2-40B4-BE49-F238E27FC236}">
                <a16:creationId xmlns:a16="http://schemas.microsoft.com/office/drawing/2014/main" id="{15CA2E2F-21FE-B748-B99C-380D2913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91" y="458274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Key clip art free clipart images 5 - ClipartBarn">
            <a:extLst>
              <a:ext uri="{FF2B5EF4-FFF2-40B4-BE49-F238E27FC236}">
                <a16:creationId xmlns:a16="http://schemas.microsoft.com/office/drawing/2014/main" id="{705E5209-754E-3A47-AC83-809CB243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14" y="4340323"/>
            <a:ext cx="302698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Key clip art free clipart images 5 - ClipartBarn">
            <a:extLst>
              <a:ext uri="{FF2B5EF4-FFF2-40B4-BE49-F238E27FC236}">
                <a16:creationId xmlns:a16="http://schemas.microsoft.com/office/drawing/2014/main" id="{11EABF45-F8F2-9B42-B254-EE7576AE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67" y="4344111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Key clip art free clipart images 5 - ClipartBarn">
            <a:extLst>
              <a:ext uri="{FF2B5EF4-FFF2-40B4-BE49-F238E27FC236}">
                <a16:creationId xmlns:a16="http://schemas.microsoft.com/office/drawing/2014/main" id="{0531401E-D7D7-A148-9E4E-EF472DD7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14" y="4492723"/>
            <a:ext cx="302698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Key clip art free clipart images 5 - ClipartBarn">
            <a:extLst>
              <a:ext uri="{FF2B5EF4-FFF2-40B4-BE49-F238E27FC236}">
                <a16:creationId xmlns:a16="http://schemas.microsoft.com/office/drawing/2014/main" id="{320DC536-1B8B-2644-B73A-96D5900B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67" y="4496511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70A13-70CE-B140-A2AD-232D4F0D7AF8}"/>
              </a:ext>
            </a:extLst>
          </p:cNvPr>
          <p:cNvSpPr txBox="1"/>
          <p:nvPr/>
        </p:nvSpPr>
        <p:spPr>
          <a:xfrm>
            <a:off x="182565" y="4161980"/>
            <a:ext cx="218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(Not “first do this, then do that, done”)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C5189-618F-6049-87E5-C3DA0756DF53}"/>
              </a:ext>
            </a:extLst>
          </p:cNvPr>
          <p:cNvSpPr txBox="1"/>
          <p:nvPr/>
        </p:nvSpPr>
        <p:spPr>
          <a:xfrm>
            <a:off x="6965484" y="2385828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……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191F7C0-1DA3-154F-AC66-0DDA90EDE588}"/>
              </a:ext>
            </a:extLst>
          </p:cNvPr>
          <p:cNvSpPr txBox="1"/>
          <p:nvPr/>
        </p:nvSpPr>
        <p:spPr>
          <a:xfrm>
            <a:off x="6965484" y="4984318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452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52" grpId="0"/>
      <p:bldP spid="57" grpId="0"/>
      <p:bldP spid="62" grpId="0"/>
      <p:bldP spid="67" grpId="0"/>
      <p:bldP spid="72" grpId="0"/>
      <p:bldP spid="77" grpId="0"/>
      <p:bldP spid="82" grpId="0"/>
      <p:bldP spid="97" grpId="0"/>
      <p:bldP spid="109" grpId="0" animBg="1"/>
      <p:bldP spid="127" grpId="0"/>
      <p:bldP spid="128" grpId="0"/>
      <p:bldP spid="3" grpId="0"/>
      <p:bldP spid="103" grpId="0"/>
      <p:bldP spid="114" grpId="0"/>
      <p:bldP spid="130" grpId="0"/>
      <p:bldP spid="136" grpId="0"/>
      <p:bldP spid="6" grpId="0"/>
      <p:bldP spid="7" grpId="0"/>
      <p:bldP spid="1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7726-E4D0-2249-9EA3-44DD008C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Weakly-secure gadget-increasing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BF932-EDEB-6E45-BC33-6A872BA1C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C00000"/>
                    </a:solidFill>
                  </a:rPr>
                  <a:t>robust reversible garbled table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C00000"/>
                    </a:solidFill>
                  </a:rPr>
                  <a:t>padded Hadamard test</a:t>
                </a:r>
                <a:r>
                  <a:rPr lang="en-US" dirty="0"/>
                  <a:t> to get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1+1→2</m:t>
                    </m:r>
                  </m:oMath>
                </a14:m>
                <a:r>
                  <a:rPr lang="en-US" dirty="0"/>
                  <a:t> protocol with weak security, </a:t>
                </a:r>
              </a:p>
              <a:p>
                <a:pPr marL="0" indent="0">
                  <a:buNone/>
                </a:pPr>
                <a:r>
                  <a:rPr lang="en-US" dirty="0"/>
                  <a:t>then use </a:t>
                </a:r>
                <a:r>
                  <a:rPr lang="en-US" dirty="0">
                    <a:solidFill>
                      <a:srgbClr val="C00000"/>
                    </a:solidFill>
                  </a:rPr>
                  <a:t>parallel-repetition-style technique </a:t>
                </a:r>
                <a:r>
                  <a:rPr lang="en-US" dirty="0"/>
                  <a:t>to get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protocol with weak security.</a:t>
                </a:r>
              </a:p>
              <a:p>
                <a:pPr marL="0" indent="0">
                  <a:buNone/>
                </a:pPr>
                <a:r>
                  <a:rPr lang="en-US" sz="2000" dirty="0"/>
                  <a:t>(The “non-collapsing basis test” step is omitted in this informal introduction…)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BF932-EDEB-6E45-BC33-6A872BA1C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653086A3-1814-3242-9214-F720F6C00B9D}"/>
              </a:ext>
            </a:extLst>
          </p:cNvPr>
          <p:cNvSpPr/>
          <p:nvPr/>
        </p:nvSpPr>
        <p:spPr>
          <a:xfrm>
            <a:off x="9973733" y="3369733"/>
            <a:ext cx="1998134" cy="829734"/>
          </a:xfrm>
          <a:prstGeom prst="wedgeRectCallout">
            <a:avLst>
              <a:gd name="adj1" fmla="val -82183"/>
              <a:gd name="adj2" fmla="val -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Gadget- increasing</a:t>
            </a:r>
          </a:p>
        </p:txBody>
      </p:sp>
    </p:spTree>
    <p:extLst>
      <p:ext uri="{BB962C8B-B14F-4D97-AF65-F5344CB8AC3E}">
        <p14:creationId xmlns:p14="http://schemas.microsoft.com/office/powerpoint/2010/main" val="215340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2012-8B61-F24F-96BA-79F3F44D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Preliminaries: Garbled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F4604-4207-3940-ACD8-21A325D9F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800" y="1608100"/>
            <a:ext cx="4127500" cy="1803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21905-C279-BC41-861E-4A0AC324E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00" y="3706140"/>
            <a:ext cx="2908300" cy="27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D20B2-D488-BC46-8934-E999FFCA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903" y="5811050"/>
            <a:ext cx="2882900" cy="63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39B6D1-3D03-AA4C-A7C3-6F52A224C61E}"/>
              </a:ext>
            </a:extLst>
          </p:cNvPr>
          <p:cNvSpPr txBox="1"/>
          <p:nvPr/>
        </p:nvSpPr>
        <p:spPr>
          <a:xfrm>
            <a:off x="7568418" y="2140468"/>
            <a:ext cx="373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fundamental construction in classical cryptography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8BFE0-FF35-E24B-8212-A3971E756394}"/>
              </a:ext>
            </a:extLst>
          </p:cNvPr>
          <p:cNvSpPr txBox="1"/>
          <p:nvPr/>
        </p:nvSpPr>
        <p:spPr>
          <a:xfrm>
            <a:off x="6675120" y="4366260"/>
            <a:ext cx="5117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𝔼: </a:t>
            </a:r>
            <a:r>
              <a:rPr lang="en-US" sz="2400" dirty="0"/>
              <a:t>a symmetric key encryption scheme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2DB45-A18E-DC4F-8EE8-C92AC416512A}"/>
              </a:ext>
            </a:extLst>
          </p:cNvPr>
          <p:cNvSpPr txBox="1"/>
          <p:nvPr/>
        </p:nvSpPr>
        <p:spPr>
          <a:xfrm>
            <a:off x="5821961" y="5982498"/>
            <a:ext cx="28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implements mapping</a:t>
            </a:r>
          </a:p>
        </p:txBody>
      </p:sp>
    </p:spTree>
    <p:extLst>
      <p:ext uri="{BB962C8B-B14F-4D97-AF65-F5344CB8AC3E}">
        <p14:creationId xmlns:p14="http://schemas.microsoft.com/office/powerpoint/2010/main" val="203929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12AE-6F92-2349-B702-604E9131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Preliminaries: Reversible Garbled 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519B9-6868-D340-8850-7DE6B9EF1DAE}"/>
              </a:ext>
            </a:extLst>
          </p:cNvPr>
          <p:cNvSpPr txBox="1"/>
          <p:nvPr/>
        </p:nvSpPr>
        <p:spPr>
          <a:xfrm>
            <a:off x="2312670" y="3559346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following mapping can be implemented using this table: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D718A0-8640-334E-9354-4122EF6C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10" y="4255294"/>
            <a:ext cx="6070600" cy="495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3976C1-7CB5-2F42-9953-1F142460EF39}"/>
              </a:ext>
            </a:extLst>
          </p:cNvPr>
          <p:cNvSpPr txBox="1"/>
          <p:nvPr/>
        </p:nvSpPr>
        <p:spPr>
          <a:xfrm>
            <a:off x="2312670" y="5038798"/>
            <a:ext cx="488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 applied on superpositions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E10D64-6908-9345-92FE-A7C04125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1995964"/>
            <a:ext cx="6400800" cy="1257300"/>
          </a:xfrm>
        </p:spPr>
      </p:pic>
    </p:spTree>
    <p:extLst>
      <p:ext uri="{BB962C8B-B14F-4D97-AF65-F5344CB8AC3E}">
        <p14:creationId xmlns:p14="http://schemas.microsoft.com/office/powerpoint/2010/main" val="74703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5401-E3D6-2C40-AB51-C36B8042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Failed Attempts towards a Weakly-Secure, Gadget-increasing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AA1C-8C2F-044B-8829-030864D84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1: reversible garbled table + input gadgets.</a:t>
            </a:r>
          </a:p>
          <a:p>
            <a:pPr lvl="1"/>
            <a:r>
              <a:rPr lang="en-US" dirty="0"/>
              <a:t> Could a reversible garbled table increase the number of gadgets?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Let’s see… </a:t>
            </a:r>
          </a:p>
          <a:p>
            <a:pPr marL="0" indent="0">
              <a:buNone/>
            </a:pPr>
            <a:r>
              <a:rPr lang="en-US" dirty="0"/>
              <a:t>Garble a </a:t>
            </a:r>
            <a:r>
              <a:rPr lang="en-US" dirty="0" err="1"/>
              <a:t>Toffoli</a:t>
            </a:r>
            <a:r>
              <a:rPr lang="en-US" dirty="0"/>
              <a:t> gate…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2FDD1-0DED-6542-9949-B9D71AD6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05" y="4249419"/>
            <a:ext cx="4914142" cy="538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3681A-2B6B-2D46-82D7-3271EAE03D57}"/>
              </a:ext>
            </a:extLst>
          </p:cNvPr>
          <p:cNvSpPr txBox="1"/>
          <p:nvPr/>
        </p:nvSpPr>
        <p:spPr>
          <a:xfrm>
            <a:off x="838200" y="4853739"/>
            <a:ext cx="420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Prepare the input gadgets…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6FE6C-4BE8-CE41-A13A-465F759A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93" y="5470880"/>
            <a:ext cx="10221449" cy="53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0C5DB-89DB-284D-88EC-8E5B0AFF1226}"/>
              </a:ext>
            </a:extLst>
          </p:cNvPr>
          <p:cNvSpPr txBox="1"/>
          <p:nvPr/>
        </p:nvSpPr>
        <p:spPr>
          <a:xfrm>
            <a:off x="838200" y="6188109"/>
            <a:ext cx="55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Secure but not gadget-increasing…☹️</a:t>
            </a:r>
          </a:p>
        </p:txBody>
      </p:sp>
    </p:spTree>
    <p:extLst>
      <p:ext uri="{BB962C8B-B14F-4D97-AF65-F5344CB8AC3E}">
        <p14:creationId xmlns:p14="http://schemas.microsoft.com/office/powerpoint/2010/main" val="359352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D6D0D-3779-954B-B697-3E2608E9EA57}"/>
                  </a:ext>
                </a:extLst>
              </p:cNvPr>
              <p:cNvSpPr txBox="1"/>
              <p:nvPr/>
            </p:nvSpPr>
            <p:spPr>
              <a:xfrm>
                <a:off x="6648327" y="4235595"/>
                <a:ext cx="5465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⊗|.    ⟩+|       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5D6D0D-3779-954B-B697-3E2608E9E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7" y="4235595"/>
                <a:ext cx="5465617" cy="646331"/>
              </a:xfrm>
              <a:prstGeom prst="rect">
                <a:avLst/>
              </a:prstGeom>
              <a:blipFill>
                <a:blip r:embed="rId2"/>
                <a:stretch>
                  <a:fillRect r="-16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Key clip art free clipart images 5 - ClipartBarn">
            <a:extLst>
              <a:ext uri="{FF2B5EF4-FFF2-40B4-BE49-F238E27FC236}">
                <a16:creationId xmlns:a16="http://schemas.microsoft.com/office/drawing/2014/main" id="{BBF29343-308D-D041-8AE2-3CE8C3BC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9" y="1763281"/>
            <a:ext cx="1620952" cy="7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ey clip art free clipart images 5 - ClipartBarn">
            <a:extLst>
              <a:ext uri="{FF2B5EF4-FFF2-40B4-BE49-F238E27FC236}">
                <a16:creationId xmlns:a16="http://schemas.microsoft.com/office/drawing/2014/main" id="{3B145F33-1448-6F42-ABE2-DF33A2C1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59" y="1078387"/>
            <a:ext cx="1620956" cy="7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ey clip art free clipart images 5 - ClipartBarn">
            <a:extLst>
              <a:ext uri="{FF2B5EF4-FFF2-40B4-BE49-F238E27FC236}">
                <a16:creationId xmlns:a16="http://schemas.microsoft.com/office/drawing/2014/main" id="{1DEDD777-8509-3746-98E1-AF441EB7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28" y="4416249"/>
            <a:ext cx="629012" cy="2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ey clip art free clipart images 5 - ClipartBarn">
            <a:extLst>
              <a:ext uri="{FF2B5EF4-FFF2-40B4-BE49-F238E27FC236}">
                <a16:creationId xmlns:a16="http://schemas.microsoft.com/office/drawing/2014/main" id="{7FA1A13B-A7F4-2948-83F7-CD442AFA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03" y="4438266"/>
            <a:ext cx="580422" cy="2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C564E-30F3-194E-87C2-E3CE8FA37D25}"/>
                  </a:ext>
                </a:extLst>
              </p:cNvPr>
              <p:cNvSpPr/>
              <p:nvPr/>
            </p:nvSpPr>
            <p:spPr>
              <a:xfrm>
                <a:off x="7189098" y="2497775"/>
                <a:ext cx="2087217" cy="3510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C564E-30F3-194E-87C2-E3CE8FA37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98" y="2497775"/>
                <a:ext cx="2087217" cy="351027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AE68FA-D592-1B44-AFCE-3CB6784177BC}"/>
                  </a:ext>
                </a:extLst>
              </p:cNvPr>
              <p:cNvSpPr/>
              <p:nvPr/>
            </p:nvSpPr>
            <p:spPr>
              <a:xfrm>
                <a:off x="9380141" y="2491962"/>
                <a:ext cx="2087217" cy="3510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AE68FA-D592-1B44-AFCE-3CB678417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41" y="2491962"/>
                <a:ext cx="2087217" cy="351027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530C9C-5BA4-5148-85AD-2D2D3CC23EC6}"/>
                  </a:ext>
                </a:extLst>
              </p:cNvPr>
              <p:cNvSpPr/>
              <p:nvPr/>
            </p:nvSpPr>
            <p:spPr>
              <a:xfrm>
                <a:off x="7189099" y="3594937"/>
                <a:ext cx="4278260" cy="3959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530C9C-5BA4-5148-85AD-2D2D3CC23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99" y="3594937"/>
                <a:ext cx="4278260" cy="395983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7FB3E-C5FB-4E4D-A769-1FDDF69A5230}"/>
              </a:ext>
            </a:extLst>
          </p:cNvPr>
          <p:cNvGrpSpPr/>
          <p:nvPr/>
        </p:nvGrpSpPr>
        <p:grpSpPr>
          <a:xfrm>
            <a:off x="8484858" y="2850929"/>
            <a:ext cx="1790563" cy="772923"/>
            <a:chOff x="3986768" y="2705703"/>
            <a:chExt cx="1790563" cy="772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C134829-5DD1-C74C-A4C1-D4C069C4D941}"/>
                    </a:ext>
                  </a:extLst>
                </p:cNvPr>
                <p:cNvSpPr txBox="1"/>
                <p:nvPr/>
              </p:nvSpPr>
              <p:spPr>
                <a:xfrm>
                  <a:off x="4447785" y="2936886"/>
                  <a:ext cx="7865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C134829-5DD1-C74C-A4C1-D4C069C4D9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85" y="2936886"/>
                  <a:ext cx="78656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348E253-2E99-7449-9797-1DCDB8F232B2}"/>
                </a:ext>
              </a:extLst>
            </p:cNvPr>
            <p:cNvCxnSpPr/>
            <p:nvPr/>
          </p:nvCxnSpPr>
          <p:spPr>
            <a:xfrm rot="5400000">
              <a:off x="3956986" y="2819640"/>
              <a:ext cx="733247" cy="5544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D85A18DC-0134-3140-97DC-475378E383A3}"/>
                </a:ext>
              </a:extLst>
            </p:cNvPr>
            <p:cNvCxnSpPr/>
            <p:nvPr/>
          </p:nvCxnSpPr>
          <p:spPr>
            <a:xfrm rot="5400000">
              <a:off x="4444271" y="2834803"/>
              <a:ext cx="733247" cy="5544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15093547-AF32-584A-ACBC-7D2FB98A6E6D}"/>
                </a:ext>
              </a:extLst>
            </p:cNvPr>
            <p:cNvCxnSpPr/>
            <p:nvPr/>
          </p:nvCxnSpPr>
          <p:spPr>
            <a:xfrm rot="5400000">
              <a:off x="4998671" y="2834803"/>
              <a:ext cx="733247" cy="55440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1E192E2-93C7-354B-85F6-651317DF5280}"/>
                </a:ext>
              </a:extLst>
            </p:cNvPr>
            <p:cNvCxnSpPr>
              <a:cxnSpLocks/>
            </p:cNvCxnSpPr>
            <p:nvPr/>
          </p:nvCxnSpPr>
          <p:spPr>
            <a:xfrm>
              <a:off x="3986768" y="2705703"/>
              <a:ext cx="1790563" cy="75776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8AF0E3-F583-2641-BD6C-95C1949E9D00}"/>
                  </a:ext>
                </a:extLst>
              </p:cNvPr>
              <p:cNvSpPr txBox="1"/>
              <p:nvPr/>
            </p:nvSpPr>
            <p:spPr>
              <a:xfrm>
                <a:off x="8562815" y="5135308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8AF0E3-F583-2641-BD6C-95C1949E9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815" y="5135308"/>
                <a:ext cx="78656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B51EB1FC-DD58-1345-894A-FAB7426CC1B0}"/>
              </a:ext>
            </a:extLst>
          </p:cNvPr>
          <p:cNvCxnSpPr/>
          <p:nvPr/>
        </p:nvCxnSpPr>
        <p:spPr>
          <a:xfrm rot="5400000">
            <a:off x="8072016" y="5018062"/>
            <a:ext cx="733247" cy="55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6C680E4-5BFB-7F4A-A04B-E7B7DDCDB118}"/>
              </a:ext>
            </a:extLst>
          </p:cNvPr>
          <p:cNvCxnSpPr/>
          <p:nvPr/>
        </p:nvCxnSpPr>
        <p:spPr>
          <a:xfrm rot="5400000">
            <a:off x="8559301" y="5033225"/>
            <a:ext cx="733247" cy="55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BFDDFB19-475F-9149-A251-2CFD56EB9C59}"/>
              </a:ext>
            </a:extLst>
          </p:cNvPr>
          <p:cNvCxnSpPr/>
          <p:nvPr/>
        </p:nvCxnSpPr>
        <p:spPr>
          <a:xfrm rot="5400000">
            <a:off x="9113701" y="5033225"/>
            <a:ext cx="733247" cy="55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01AA1E9-C3C5-374B-9CB8-1BC41D692461}"/>
              </a:ext>
            </a:extLst>
          </p:cNvPr>
          <p:cNvCxnSpPr>
            <a:cxnSpLocks/>
          </p:cNvCxnSpPr>
          <p:nvPr/>
        </p:nvCxnSpPr>
        <p:spPr>
          <a:xfrm>
            <a:off x="8101798" y="4904125"/>
            <a:ext cx="1790563" cy="75776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7AD1773-46A8-F940-A387-37083DB1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96" y="198824"/>
            <a:ext cx="10723457" cy="781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An additional bit-wise permutation is sampled to strengthen the security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76C8CF-D74F-CE44-9451-821C6D31D98D}"/>
              </a:ext>
            </a:extLst>
          </p:cNvPr>
          <p:cNvSpPr txBox="1"/>
          <p:nvPr/>
        </p:nvSpPr>
        <p:spPr>
          <a:xfrm>
            <a:off x="601461" y="4074238"/>
            <a:ext cx="530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implements the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37719-8061-D74F-B026-3E086030E3BD}"/>
                  </a:ext>
                </a:extLst>
              </p:cNvPr>
              <p:cNvSpPr/>
              <p:nvPr/>
            </p:nvSpPr>
            <p:spPr>
              <a:xfrm>
                <a:off x="7300434" y="5753557"/>
                <a:ext cx="4157557" cy="369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37719-8061-D74F-B026-3E086030E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34" y="5753557"/>
                <a:ext cx="4157557" cy="369259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 descr="Key clip art free clipart images 5 - ClipartBarn">
            <a:extLst>
              <a:ext uri="{FF2B5EF4-FFF2-40B4-BE49-F238E27FC236}">
                <a16:creationId xmlns:a16="http://schemas.microsoft.com/office/drawing/2014/main" id="{33F81513-6240-314D-95F3-1789E0928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0" b="1102"/>
          <a:stretch/>
        </p:blipFill>
        <p:spPr bwMode="auto">
          <a:xfrm rot="10800000">
            <a:off x="9441768" y="1759077"/>
            <a:ext cx="1644127" cy="7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ey clip art free clipart images 5 - ClipartBarn">
            <a:extLst>
              <a:ext uri="{FF2B5EF4-FFF2-40B4-BE49-F238E27FC236}">
                <a16:creationId xmlns:a16="http://schemas.microsoft.com/office/drawing/2014/main" id="{BEEDBA1D-B7AE-9148-A24A-413CFFAA7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30" b="-4859"/>
          <a:stretch/>
        </p:blipFill>
        <p:spPr bwMode="auto">
          <a:xfrm rot="10800000">
            <a:off x="9441772" y="1030395"/>
            <a:ext cx="1644127" cy="7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ey clip art free clipart images 5 - ClipartBarn">
            <a:extLst>
              <a:ext uri="{FF2B5EF4-FFF2-40B4-BE49-F238E27FC236}">
                <a16:creationId xmlns:a16="http://schemas.microsoft.com/office/drawing/2014/main" id="{D0519EBA-3357-194B-8CFA-92936B73B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936" b="-8495"/>
          <a:stretch/>
        </p:blipFill>
        <p:spPr bwMode="auto">
          <a:xfrm rot="10800000">
            <a:off x="9677154" y="4405607"/>
            <a:ext cx="734521" cy="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ey clip art free clipart images 5 - ClipartBarn">
            <a:extLst>
              <a:ext uri="{FF2B5EF4-FFF2-40B4-BE49-F238E27FC236}">
                <a16:creationId xmlns:a16="http://schemas.microsoft.com/office/drawing/2014/main" id="{FB1BC4F9-5ED5-4C40-B6CE-347A96D35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30" b="-8227"/>
          <a:stretch/>
        </p:blipFill>
        <p:spPr bwMode="auto">
          <a:xfrm rot="10800000">
            <a:off x="11040164" y="4382985"/>
            <a:ext cx="885209" cy="4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FF9FE0A-D7C2-A446-8BD5-56F330944398}"/>
              </a:ext>
            </a:extLst>
          </p:cNvPr>
          <p:cNvGrpSpPr/>
          <p:nvPr/>
        </p:nvGrpSpPr>
        <p:grpSpPr>
          <a:xfrm>
            <a:off x="705907" y="1008893"/>
            <a:ext cx="4025234" cy="2617470"/>
            <a:chOff x="1363246" y="907260"/>
            <a:chExt cx="4025234" cy="261747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199575-5085-7D41-BCDD-8D6CE8926CDB}"/>
                </a:ext>
              </a:extLst>
            </p:cNvPr>
            <p:cNvGrpSpPr/>
            <p:nvPr/>
          </p:nvGrpSpPr>
          <p:grpSpPr>
            <a:xfrm>
              <a:off x="1363246" y="907260"/>
              <a:ext cx="4025234" cy="2617470"/>
              <a:chOff x="6958826" y="3935492"/>
              <a:chExt cx="4025234" cy="261747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C1DDFBF-A7AA-894A-BB25-3CC4302742C3}"/>
                  </a:ext>
                </a:extLst>
              </p:cNvPr>
              <p:cNvGrpSpPr/>
              <p:nvPr/>
            </p:nvGrpSpPr>
            <p:grpSpPr>
              <a:xfrm>
                <a:off x="6958826" y="3935492"/>
                <a:ext cx="3088144" cy="2617470"/>
                <a:chOff x="7438886" y="3909060"/>
                <a:chExt cx="3088144" cy="261747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1DEF5A4-AA5C-9244-8818-998C38E050EF}"/>
                    </a:ext>
                  </a:extLst>
                </p:cNvPr>
                <p:cNvSpPr/>
                <p:nvPr/>
              </p:nvSpPr>
              <p:spPr>
                <a:xfrm>
                  <a:off x="8583930" y="3909060"/>
                  <a:ext cx="1463040" cy="261747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RevGT</a:t>
                  </a:r>
                  <a:endParaRPr lang="en-US" dirty="0"/>
                </a:p>
                <a:p>
                  <a:pPr algn="ctr"/>
                  <a:r>
                    <a:rPr lang="en-US" dirty="0"/>
                    <a:t>(</a:t>
                  </a:r>
                  <a:r>
                    <a:rPr lang="en-US" dirty="0" err="1"/>
                    <a:t>Toffoli</a:t>
                  </a:r>
                  <a:r>
                    <a:rPr lang="en-US" dirty="0"/>
                    <a:t>)</a:t>
                  </a:r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78B33317-898D-A649-8CC9-FDB254D3EF9E}"/>
                    </a:ext>
                  </a:extLst>
                </p:cNvPr>
                <p:cNvGrpSpPr/>
                <p:nvPr/>
              </p:nvGrpSpPr>
              <p:grpSpPr>
                <a:xfrm>
                  <a:off x="7438886" y="4217670"/>
                  <a:ext cx="3088144" cy="2180424"/>
                  <a:chOff x="7438886" y="4217670"/>
                  <a:chExt cx="3088144" cy="218042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5E143AD1-1FBC-5C49-96E8-3FB7B41F65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618363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E94966B9-D0AF-DC49-9496-31C5F0C308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424434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4E690103-E773-F345-8B61-37E6CB49C5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525399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24494067-76C2-D244-A413-A41B175A54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38886" y="5921104"/>
                        <a:ext cx="622030" cy="4769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24494067-76C2-D244-A413-A41B175A54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38886" y="5921104"/>
                        <a:ext cx="622030" cy="47699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78DEA199-DEC9-6A4B-A3FD-D3D6AA7BBF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38886" y="4987155"/>
                        <a:ext cx="622030" cy="4757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78DEA199-DEC9-6A4B-A3FD-D3D6AA7BBF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38886" y="4987155"/>
                        <a:ext cx="622030" cy="47570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11640AE2-C3F3-8249-B0FF-A01ED36412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421767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344A36C-6EED-6744-B1C6-0B882705A3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5253989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FF386115-D50F-9842-8E75-3682B98C3E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618363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42AB37CF-247A-D849-BA8B-43EFA28382C9}"/>
                      </a:ext>
                    </a:extLst>
                  </p:cNvPr>
                  <p:cNvSpPr txBox="1"/>
                  <p:nvPr/>
                </p:nvSpPr>
                <p:spPr>
                  <a:xfrm>
                    <a:off x="9986210" y="4001294"/>
                    <a:ext cx="627095" cy="4757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42AB37CF-247A-D849-BA8B-43EFA2838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6210" y="4001294"/>
                    <a:ext cx="627095" cy="47570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729000E-1631-3E4E-9A01-B69B2789B66E}"/>
                      </a:ext>
                    </a:extLst>
                  </p:cNvPr>
                  <p:cNvSpPr txBox="1"/>
                  <p:nvPr/>
                </p:nvSpPr>
                <p:spPr>
                  <a:xfrm>
                    <a:off x="9956920" y="5947536"/>
                    <a:ext cx="1027140" cy="476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729000E-1631-3E4E-9A01-B69B2789B6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6920" y="5947536"/>
                    <a:ext cx="1027140" cy="47699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EA1972B-4AEE-524D-BD67-A144271AF224}"/>
                      </a:ext>
                    </a:extLst>
                  </p:cNvPr>
                  <p:cNvSpPr txBox="1"/>
                  <p:nvPr/>
                </p:nvSpPr>
                <p:spPr>
                  <a:xfrm>
                    <a:off x="9986210" y="5024102"/>
                    <a:ext cx="627095" cy="4757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EA1972B-4AEE-524D-BD67-A144271AF2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6210" y="5024102"/>
                    <a:ext cx="627095" cy="47570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44D308F-BD93-5843-864F-569D5EA69F7A}"/>
                    </a:ext>
                  </a:extLst>
                </p:cNvPr>
                <p:cNvSpPr txBox="1"/>
                <p:nvPr/>
              </p:nvSpPr>
              <p:spPr>
                <a:xfrm>
                  <a:off x="1418979" y="960921"/>
                  <a:ext cx="622030" cy="475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44D308F-BD93-5843-864F-569D5EA69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979" y="960921"/>
                  <a:ext cx="622030" cy="4757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ight Brace 73">
            <a:extLst>
              <a:ext uri="{FF2B5EF4-FFF2-40B4-BE49-F238E27FC236}">
                <a16:creationId xmlns:a16="http://schemas.microsoft.com/office/drawing/2014/main" id="{31A5995C-3AA3-DC47-B1A7-5EB2300E93AE}"/>
              </a:ext>
            </a:extLst>
          </p:cNvPr>
          <p:cNvSpPr/>
          <p:nvPr/>
        </p:nvSpPr>
        <p:spPr>
          <a:xfrm>
            <a:off x="4504580" y="2202784"/>
            <a:ext cx="606518" cy="12804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82B4E31-BFCB-DD48-949A-20DA652C5143}"/>
                  </a:ext>
                </a:extLst>
              </p:cNvPr>
              <p:cNvSpPr txBox="1"/>
              <p:nvPr/>
            </p:nvSpPr>
            <p:spPr>
              <a:xfrm>
                <a:off x="5125632" y="262158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82B4E31-BFCB-DD48-949A-20DA652C5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32" y="2621584"/>
                <a:ext cx="786562" cy="369332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9C526B79-A871-2C44-AD62-C99E29F5C9A8}"/>
              </a:ext>
            </a:extLst>
          </p:cNvPr>
          <p:cNvSpPr/>
          <p:nvPr/>
        </p:nvSpPr>
        <p:spPr>
          <a:xfrm>
            <a:off x="761640" y="816429"/>
            <a:ext cx="5235520" cy="3174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9300A1-FF3C-BD45-AD5F-B5918DA8FA21}"/>
              </a:ext>
            </a:extLst>
          </p:cNvPr>
          <p:cNvCxnSpPr>
            <a:cxnSpLocks/>
          </p:cNvCxnSpPr>
          <p:nvPr/>
        </p:nvCxnSpPr>
        <p:spPr>
          <a:xfrm>
            <a:off x="298640" y="1333283"/>
            <a:ext cx="480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FB26E8B-6041-6343-8583-037DAABB442B}"/>
              </a:ext>
            </a:extLst>
          </p:cNvPr>
          <p:cNvCxnSpPr>
            <a:cxnSpLocks/>
          </p:cNvCxnSpPr>
          <p:nvPr/>
        </p:nvCxnSpPr>
        <p:spPr>
          <a:xfrm>
            <a:off x="281580" y="3283463"/>
            <a:ext cx="480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3A83C7-B582-2145-AFD8-40E7040F28E6}"/>
              </a:ext>
            </a:extLst>
          </p:cNvPr>
          <p:cNvCxnSpPr>
            <a:cxnSpLocks/>
          </p:cNvCxnSpPr>
          <p:nvPr/>
        </p:nvCxnSpPr>
        <p:spPr>
          <a:xfrm>
            <a:off x="306829" y="2359048"/>
            <a:ext cx="480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FDE0791-0A51-E148-9823-EAFD9D98617F}"/>
              </a:ext>
            </a:extLst>
          </p:cNvPr>
          <p:cNvSpPr txBox="1"/>
          <p:nvPr/>
        </p:nvSpPr>
        <p:spPr>
          <a:xfrm>
            <a:off x="4769301" y="864405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RobustRGT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1D07D5-52B6-A247-B756-A5C8E1C5769F}"/>
              </a:ext>
            </a:extLst>
          </p:cNvPr>
          <p:cNvCxnSpPr>
            <a:cxnSpLocks/>
          </p:cNvCxnSpPr>
          <p:nvPr/>
        </p:nvCxnSpPr>
        <p:spPr>
          <a:xfrm>
            <a:off x="5997160" y="1233737"/>
            <a:ext cx="480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864B3F9-C8D4-C84E-AE2B-E3B91953AA5C}"/>
              </a:ext>
            </a:extLst>
          </p:cNvPr>
          <p:cNvSpPr/>
          <p:nvPr/>
        </p:nvSpPr>
        <p:spPr>
          <a:xfrm>
            <a:off x="5997160" y="2317628"/>
            <a:ext cx="480060" cy="965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3DEDD68F-8EF9-B34F-901D-C25438CAF560}"/>
              </a:ext>
            </a:extLst>
          </p:cNvPr>
          <p:cNvCxnSpPr>
            <a:cxnSpLocks/>
          </p:cNvCxnSpPr>
          <p:nvPr/>
        </p:nvCxnSpPr>
        <p:spPr>
          <a:xfrm rot="5400000">
            <a:off x="5153128" y="4484971"/>
            <a:ext cx="2346512" cy="73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691750A-D3EA-9A47-930E-03F22D91B913}"/>
              </a:ext>
            </a:extLst>
          </p:cNvPr>
          <p:cNvSpPr txBox="1"/>
          <p:nvPr/>
        </p:nvSpPr>
        <p:spPr>
          <a:xfrm>
            <a:off x="5693225" y="5614810"/>
            <a:ext cx="152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protection by bitwise-permutation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2463AF2-EEA2-A14B-87F5-AC4A0A7FE21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" r="55173" b="-12932"/>
          <a:stretch/>
        </p:blipFill>
        <p:spPr>
          <a:xfrm>
            <a:off x="675562" y="4782066"/>
            <a:ext cx="4752227" cy="51319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D0CBBA1-55B3-EB46-ACF0-A60697F4528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5325" t="5698"/>
          <a:stretch/>
        </p:blipFill>
        <p:spPr>
          <a:xfrm>
            <a:off x="368062" y="5415672"/>
            <a:ext cx="5364394" cy="3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E87-6F58-C245-95C1-9EE17745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598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Intuitive Security Analysis for </a:t>
            </a:r>
            <a:r>
              <a:rPr lang="en-US" dirty="0" err="1"/>
              <a:t>RobustRGT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EFE69F-6122-A44D-B9C4-0E8E24807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652" y="1385405"/>
                <a:ext cx="5750169" cy="513938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en-US" dirty="0"/>
                  <a:t>The attacker measures and knows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/>
                  <a:t>Then it can decrypt the following two rows: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arenR" startAt="3"/>
                </a:pPr>
                <a:r>
                  <a:rPr lang="en-US" dirty="0"/>
                  <a:t>Without 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𝑝𝑒𝑟𝑚</m:t>
                    </m:r>
                  </m:oMath>
                </a14:m>
                <a:r>
                  <a:rPr lang="en-US" dirty="0"/>
                  <a:t>, the attacker couldn’t slice out the corresponding bits from the right hand side!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To get a (weakly) secure protocol, we add one more step to test correct execution.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EFE69F-6122-A44D-B9C4-0E8E24807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652" y="1385405"/>
                <a:ext cx="5750169" cy="5139381"/>
              </a:xfrm>
              <a:blipFill>
                <a:blip r:embed="rId2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8D6870A-C073-8542-8CF1-50BC9E5BA48C}"/>
              </a:ext>
            </a:extLst>
          </p:cNvPr>
          <p:cNvGrpSpPr/>
          <p:nvPr/>
        </p:nvGrpSpPr>
        <p:grpSpPr>
          <a:xfrm>
            <a:off x="6438682" y="2537021"/>
            <a:ext cx="5820694" cy="2617470"/>
            <a:chOff x="6438682" y="2537021"/>
            <a:chExt cx="5820694" cy="26174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E5B3FE-DA4A-0B44-BED9-F65654CAA2E9}"/>
                </a:ext>
              </a:extLst>
            </p:cNvPr>
            <p:cNvGrpSpPr/>
            <p:nvPr/>
          </p:nvGrpSpPr>
          <p:grpSpPr>
            <a:xfrm>
              <a:off x="6438682" y="2537021"/>
              <a:ext cx="5566970" cy="2617470"/>
              <a:chOff x="6551223" y="2522953"/>
              <a:chExt cx="5566970" cy="261747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76803CD-957A-3B4B-89E7-937E7C99DD17}"/>
                  </a:ext>
                </a:extLst>
              </p:cNvPr>
              <p:cNvGrpSpPr/>
              <p:nvPr/>
            </p:nvGrpSpPr>
            <p:grpSpPr>
              <a:xfrm>
                <a:off x="6551223" y="2522953"/>
                <a:ext cx="4672711" cy="2617470"/>
                <a:chOff x="6496250" y="3909060"/>
                <a:chExt cx="4672711" cy="261747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1217A67-01B4-4448-9B22-3882FBE6089D}"/>
                    </a:ext>
                  </a:extLst>
                </p:cNvPr>
                <p:cNvSpPr/>
                <p:nvPr/>
              </p:nvSpPr>
              <p:spPr>
                <a:xfrm>
                  <a:off x="8583930" y="3909060"/>
                  <a:ext cx="1463040" cy="261747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RobustRGT</a:t>
                  </a:r>
                  <a:endParaRPr lang="en-US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67B320A-EFB2-4548-98C4-575676F9B153}"/>
                    </a:ext>
                  </a:extLst>
                </p:cNvPr>
                <p:cNvGrpSpPr/>
                <p:nvPr/>
              </p:nvGrpSpPr>
              <p:grpSpPr>
                <a:xfrm>
                  <a:off x="6496250" y="4021462"/>
                  <a:ext cx="4672711" cy="2351955"/>
                  <a:chOff x="6496250" y="4021462"/>
                  <a:chExt cx="4672711" cy="2351955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06400A91-04C3-8144-8EFF-B9136A6D29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618363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2FB39C07-7CCF-2A4E-BE09-E55F3F0D21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424434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F7C1D73-0C45-CC43-8FB1-A0A1EE626D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870" y="525399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E8A59C6C-47E5-8B42-80CF-63FF662EDD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96250" y="4021462"/>
                        <a:ext cx="1607620" cy="4507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⟩+|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E8A59C6C-47E5-8B42-80CF-63FF662EDD8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96250" y="4021462"/>
                        <a:ext cx="1607620" cy="450764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54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D77700DD-8A65-3D49-B878-AA3A9EAA69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96250" y="5922653"/>
                        <a:ext cx="1607620" cy="4507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⟩+|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D77700DD-8A65-3D49-B878-AA3A9EAA691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96250" y="5922653"/>
                        <a:ext cx="1607620" cy="45076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54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292E7E70-4488-E14A-94E5-0423F20609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99593" y="5033865"/>
                        <a:ext cx="1104277" cy="4402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292E7E70-4488-E14A-94E5-0423F206095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99593" y="5033865"/>
                        <a:ext cx="1104277" cy="44024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D11A7575-FC2B-AB4C-9F4E-912BCC91D4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421767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4C0AB27-CEEF-3C47-9C3C-6BFC16E886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5253989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AEB4088-C48F-414A-81B2-6FA4E02C6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46970" y="6183630"/>
                    <a:ext cx="4800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B6FDBB5-189A-454D-8E42-9984A11295D0}"/>
                      </a:ext>
                    </a:extLst>
                  </p:cNvPr>
                  <p:cNvSpPr txBox="1"/>
                  <p:nvPr/>
                </p:nvSpPr>
                <p:spPr>
                  <a:xfrm>
                    <a:off x="10984230" y="4921269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8C53816-792C-B34A-A13D-58997E9AEF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11664" y="2581179"/>
                    <a:ext cx="1606529" cy="440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⟩+|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8C53816-792C-B34A-A13D-58997E9AEF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1664" y="2581179"/>
                    <a:ext cx="1606529" cy="4402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3F905B-1217-954F-BB1B-F914099CD2DC}"/>
                    </a:ext>
                  </a:extLst>
                </p:cNvPr>
                <p:cNvSpPr txBox="1"/>
                <p:nvPr/>
              </p:nvSpPr>
              <p:spPr>
                <a:xfrm>
                  <a:off x="10203107" y="3661826"/>
                  <a:ext cx="2056269" cy="1343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⟩+|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)⊗</m:t>
                      </m:r>
                    </m:oMath>
                  </a14:m>
                  <a:endParaRPr lang="en-US" dirty="0"/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⟩+|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dirty="0"/>
                    <a:t>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3F905B-1217-954F-BB1B-F914099CD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3107" y="3661826"/>
                  <a:ext cx="2056269" cy="1343701"/>
                </a:xfrm>
                <a:prstGeom prst="rect">
                  <a:avLst/>
                </a:prstGeom>
                <a:blipFill>
                  <a:blip r:embed="rId7"/>
                  <a:stretch>
                    <a:fillRect l="-1840" b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73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DD07-8370-244B-93BD-DDC36CCC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blind quantum computation? [Childs’06]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0D51140-9DFD-B342-8A7D-26C8D932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36" t="26420" r="13028" b="18218"/>
          <a:stretch/>
        </p:blipFill>
        <p:spPr>
          <a:xfrm>
            <a:off x="2587209" y="2302667"/>
            <a:ext cx="938945" cy="131165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FE4DB-4444-E346-ADFD-4F936A0F4E6C}"/>
                  </a:ext>
                </a:extLst>
              </p:cNvPr>
              <p:cNvSpPr txBox="1"/>
              <p:nvPr/>
            </p:nvSpPr>
            <p:spPr>
              <a:xfrm>
                <a:off x="1828781" y="1740138"/>
                <a:ext cx="2291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“I want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”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FE4DB-4444-E346-ADFD-4F936A0F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1" y="1740138"/>
                <a:ext cx="2291311" cy="369332"/>
              </a:xfrm>
              <a:prstGeom prst="rect">
                <a:avLst/>
              </a:prstGeom>
              <a:blipFill>
                <a:blip r:embed="rId3"/>
                <a:stretch>
                  <a:fillRect l="-222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501FBF-2652-DB4C-8C4F-02E8329B3511}"/>
                  </a:ext>
                </a:extLst>
              </p:cNvPr>
              <p:cNvSpPr txBox="1"/>
              <p:nvPr/>
            </p:nvSpPr>
            <p:spPr>
              <a:xfrm>
                <a:off x="1674055" y="3767414"/>
                <a:ext cx="2600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“I want to 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secret”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501FBF-2652-DB4C-8C4F-02E8329B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55" y="3767414"/>
                <a:ext cx="2600764" cy="369332"/>
              </a:xfrm>
              <a:prstGeom prst="rect">
                <a:avLst/>
              </a:prstGeom>
              <a:blipFill>
                <a:blip r:embed="rId4"/>
                <a:stretch>
                  <a:fillRect l="-24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A3F60A-34D8-554A-A1D6-532F14CDB20C}"/>
              </a:ext>
            </a:extLst>
          </p:cNvPr>
          <p:cNvSpPr txBox="1"/>
          <p:nvPr/>
        </p:nvSpPr>
        <p:spPr>
          <a:xfrm>
            <a:off x="2358609" y="4770705"/>
            <a:ext cx="8347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fundamental problem in quantum cryptography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techniques often led to advances in related problems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F56DDB-6961-E745-9FCA-09AF8A61606B}"/>
              </a:ext>
            </a:extLst>
          </p:cNvPr>
          <p:cNvGrpSpPr/>
          <p:nvPr/>
        </p:nvGrpSpPr>
        <p:grpSpPr>
          <a:xfrm>
            <a:off x="7312660" y="1491252"/>
            <a:ext cx="3898900" cy="2971800"/>
            <a:chOff x="7312660" y="1671732"/>
            <a:chExt cx="3898900" cy="2971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80024B-F8B6-2C4D-9D2D-5885BD7D1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2660" y="1671732"/>
              <a:ext cx="3898900" cy="2971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65EC0C-B5C3-6C40-BDDC-2C587A09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12288" y="3605213"/>
              <a:ext cx="989012" cy="9890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85A87-0FD6-F34D-B417-D6EB044FDB6B}"/>
              </a:ext>
            </a:extLst>
          </p:cNvPr>
          <p:cNvGrpSpPr/>
          <p:nvPr/>
        </p:nvGrpSpPr>
        <p:grpSpPr>
          <a:xfrm>
            <a:off x="3516923" y="2766612"/>
            <a:ext cx="3816835" cy="304800"/>
            <a:chOff x="3516923" y="2947092"/>
            <a:chExt cx="3816835" cy="3048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444538-BC95-0643-9608-0EE9E437B168}"/>
                </a:ext>
              </a:extLst>
            </p:cNvPr>
            <p:cNvCxnSpPr/>
            <p:nvPr/>
          </p:nvCxnSpPr>
          <p:spPr>
            <a:xfrm>
              <a:off x="3526154" y="29470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63C9A0-9AC4-324C-A3B0-EA2BBFE140EE}"/>
                </a:ext>
              </a:extLst>
            </p:cNvPr>
            <p:cNvCxnSpPr/>
            <p:nvPr/>
          </p:nvCxnSpPr>
          <p:spPr>
            <a:xfrm>
              <a:off x="3537874" y="30994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86462F-0255-594B-97C1-A19D15A83D21}"/>
                </a:ext>
              </a:extLst>
            </p:cNvPr>
            <p:cNvCxnSpPr/>
            <p:nvPr/>
          </p:nvCxnSpPr>
          <p:spPr>
            <a:xfrm>
              <a:off x="3535532" y="32518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3B46462-C2CB-E941-8AB0-27A80D748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923" y="3015085"/>
              <a:ext cx="3805115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ED43507-69F9-8542-B134-C4BF88D85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643" y="3167485"/>
              <a:ext cx="3805115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476A59-D7F3-8B44-93E8-CB57D5EBA1EE}"/>
              </a:ext>
            </a:extLst>
          </p:cNvPr>
          <p:cNvSpPr txBox="1"/>
          <p:nvPr/>
        </p:nvSpPr>
        <p:spPr>
          <a:xfrm>
            <a:off x="3974963" y="3224505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Classical/Quantum interactions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67DC1-0410-1B4D-8F2F-6B3741DB833E}"/>
              </a:ext>
            </a:extLst>
          </p:cNvPr>
          <p:cNvSpPr txBox="1"/>
          <p:nvPr/>
        </p:nvSpPr>
        <p:spPr>
          <a:xfrm>
            <a:off x="974559" y="5635496"/>
            <a:ext cx="1094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work: universal BQC protocol with “succinct” client-side quantum computation, in the random oracle model</a:t>
            </a:r>
          </a:p>
          <a:p>
            <a:endParaRPr lang="en-US" sz="2400" dirty="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1C59ADC-5BED-FE40-BEDA-CF692C1D5E58}"/>
              </a:ext>
            </a:extLst>
          </p:cNvPr>
          <p:cNvSpPr/>
          <p:nvPr/>
        </p:nvSpPr>
        <p:spPr>
          <a:xfrm>
            <a:off x="5087609" y="6037547"/>
            <a:ext cx="2722635" cy="736599"/>
          </a:xfrm>
          <a:prstGeom prst="wedgeRoundRectCallout">
            <a:avLst>
              <a:gd name="adj1" fmla="val -80619"/>
              <a:gd name="adj2" fmla="val -242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idealized symmetric-key primitives</a:t>
            </a:r>
          </a:p>
        </p:txBody>
      </p:sp>
    </p:spTree>
    <p:extLst>
      <p:ext uri="{BB962C8B-B14F-4D97-AF65-F5344CB8AC3E}">
        <p14:creationId xmlns:p14="http://schemas.microsoft.com/office/powerpoint/2010/main" val="42478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C235-7656-0343-BA09-197A3949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Padded Hadamard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7CB5-1EF1-0E42-A7EF-2EEF6F4E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666412" cy="487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padded variant of “Hadamard test” in [BCMVV18].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BE42B1EC-90B1-EA46-99C2-89CEC7605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6" t="26420" r="13028" b="18218"/>
          <a:stretch/>
        </p:blipFill>
        <p:spPr>
          <a:xfrm>
            <a:off x="468915" y="2682166"/>
            <a:ext cx="1279260" cy="1787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38800-E595-D940-9F2E-37C95C32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762" y="2323325"/>
            <a:ext cx="1715410" cy="1715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7788F-CBF0-274F-BFC0-DA00C5558FB1}"/>
                  </a:ext>
                </a:extLst>
              </p:cNvPr>
              <p:cNvSpPr txBox="1"/>
              <p:nvPr/>
            </p:nvSpPr>
            <p:spPr>
              <a:xfrm>
                <a:off x="884142" y="4817724"/>
                <a:ext cx="11044621" cy="1486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Important observation: “proof of unknown”</a:t>
                </a:r>
              </a:p>
              <a:p>
                <a:pPr lvl="1" defTabSz="914400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If the adversary can pass this test (with high probability), it cannot compute any key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(with high probability) from the post-test state.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7788F-CBF0-274F-BFC0-DA00C5558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42" y="4817724"/>
                <a:ext cx="11044621" cy="1486048"/>
              </a:xfrm>
              <a:prstGeom prst="rect">
                <a:avLst/>
              </a:prstGeom>
              <a:blipFill>
                <a:blip r:embed="rId4"/>
                <a:stretch>
                  <a:fillRect l="-1149" t="-5932" r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2A723-B621-C241-BC4D-4C7601CB3A3A}"/>
                  </a:ext>
                </a:extLst>
              </p:cNvPr>
              <p:cNvSpPr txBox="1"/>
              <p:nvPr/>
            </p:nvSpPr>
            <p:spPr>
              <a:xfrm>
                <a:off x="6096000" y="2230148"/>
                <a:ext cx="42124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 Initially the server holds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2A723-B621-C241-BC4D-4C7601CB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30148"/>
                <a:ext cx="4212435" cy="400110"/>
              </a:xfrm>
              <a:prstGeom prst="rect">
                <a:avLst/>
              </a:prstGeom>
              <a:blipFill>
                <a:blip r:embed="rId5"/>
                <a:stretch>
                  <a:fillRect l="-1506" t="-9375" r="-30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684745-4C1C-2748-9F1C-5D664D8DC2EC}"/>
                  </a:ext>
                </a:extLst>
              </p:cNvPr>
              <p:cNvSpPr txBox="1"/>
              <p:nvPr/>
            </p:nvSpPr>
            <p:spPr>
              <a:xfrm>
                <a:off x="1762638" y="2734149"/>
                <a:ext cx="2967287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1. Samples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𝑝𝑎𝑑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684745-4C1C-2748-9F1C-5D664D8D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38" y="2734149"/>
                <a:ext cx="2967287" cy="713400"/>
              </a:xfrm>
              <a:prstGeom prst="rect">
                <a:avLst/>
              </a:prstGeom>
              <a:blipFill>
                <a:blip r:embed="rId6"/>
                <a:stretch>
                  <a:fillRect l="-2137" t="-3509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1F2A8-F24F-E849-9F5E-5CC44E266A54}"/>
                  </a:ext>
                </a:extLst>
              </p:cNvPr>
              <p:cNvSpPr txBox="1"/>
              <p:nvPr/>
            </p:nvSpPr>
            <p:spPr>
              <a:xfrm>
                <a:off x="4932218" y="3205253"/>
                <a:ext cx="53762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2.Prepares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𝑝𝑎𝑑</m:t>
                        </m:r>
                      </m:e>
                      <m:e>
                        <m:d>
                          <m:dPr>
                            <m:beg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algn="r"/>
                <a:r>
                  <a:rPr lang="en-US" sz="2000" dirty="0"/>
                  <a:t>Measures all the bits in the Hadamard basis.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1F2A8-F24F-E849-9F5E-5CC44E266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3205253"/>
                <a:ext cx="5376217" cy="707886"/>
              </a:xfrm>
              <a:prstGeom prst="rect">
                <a:avLst/>
              </a:prstGeom>
              <a:blipFill>
                <a:blip r:embed="rId7"/>
                <a:stretch>
                  <a:fillRect l="-941" t="-5357" r="-9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6986A-579E-EA46-83D1-36F8FF4CA749}"/>
                  </a:ext>
                </a:extLst>
              </p:cNvPr>
              <p:cNvSpPr txBox="1"/>
              <p:nvPr/>
            </p:nvSpPr>
            <p:spPr>
              <a:xfrm>
                <a:off x="1762638" y="4167161"/>
                <a:ext cx="56544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3.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𝑝𝑎𝑑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6986A-579E-EA46-83D1-36F8FF4CA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38" y="4167161"/>
                <a:ext cx="5654497" cy="400110"/>
              </a:xfrm>
              <a:prstGeom prst="rect">
                <a:avLst/>
              </a:prstGeom>
              <a:blipFill>
                <a:blip r:embed="rId8"/>
                <a:stretch>
                  <a:fillRect l="-1121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4DAF88-BE7A-7F4A-AE68-1F3FCEE669C2}"/>
              </a:ext>
            </a:extLst>
          </p:cNvPr>
          <p:cNvCxnSpPr>
            <a:cxnSpLocks/>
          </p:cNvCxnSpPr>
          <p:nvPr/>
        </p:nvCxnSpPr>
        <p:spPr>
          <a:xfrm>
            <a:off x="4729925" y="2923309"/>
            <a:ext cx="1255239" cy="39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10253-C6F8-FC48-A4E9-DB4A5805B83E}"/>
                  </a:ext>
                </a:extLst>
              </p:cNvPr>
              <p:cNvSpPr txBox="1"/>
              <p:nvPr/>
            </p:nvSpPr>
            <p:spPr>
              <a:xfrm>
                <a:off x="4793673" y="2588694"/>
                <a:ext cx="16557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Send out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𝑝𝑎𝑑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10253-C6F8-FC48-A4E9-DB4A5805B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73" y="2588694"/>
                <a:ext cx="1655769" cy="338554"/>
              </a:xfrm>
              <a:prstGeom prst="rect">
                <a:avLst/>
              </a:prstGeom>
              <a:blipFill>
                <a:blip r:embed="rId9"/>
                <a:stretch>
                  <a:fillRect l="-151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F51675-FD60-AA4D-9D94-999254319858}"/>
              </a:ext>
            </a:extLst>
          </p:cNvPr>
          <p:cNvCxnSpPr>
            <a:cxnSpLocks/>
          </p:cNvCxnSpPr>
          <p:nvPr/>
        </p:nvCxnSpPr>
        <p:spPr>
          <a:xfrm flipH="1">
            <a:off x="4475018" y="3952496"/>
            <a:ext cx="1260097" cy="16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B1EE5B-5D94-1146-9348-AB4BFC3FAC91}"/>
                  </a:ext>
                </a:extLst>
              </p:cNvPr>
              <p:cNvSpPr txBox="1"/>
              <p:nvPr/>
            </p:nvSpPr>
            <p:spPr>
              <a:xfrm>
                <a:off x="3524063" y="3654357"/>
                <a:ext cx="2018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Send out outcome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B1EE5B-5D94-1146-9348-AB4BFC3F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63" y="3654357"/>
                <a:ext cx="2018947" cy="338554"/>
              </a:xfrm>
              <a:prstGeom prst="rect">
                <a:avLst/>
              </a:prstGeom>
              <a:blipFill>
                <a:blip r:embed="rId10"/>
                <a:stretch>
                  <a:fillRect l="-625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96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658389C1-AEFD-004B-A8FE-49B4CFF4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t="26420" r="13028" b="18218"/>
          <a:stretch/>
        </p:blipFill>
        <p:spPr>
          <a:xfrm>
            <a:off x="4283274" y="684711"/>
            <a:ext cx="716430" cy="1000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CE74F-C9A0-EE4F-A9CB-EDDE2B2B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843" y="560019"/>
            <a:ext cx="1000814" cy="1000814"/>
          </a:xfrm>
          <a:prstGeom prst="rect">
            <a:avLst/>
          </a:prstGeom>
        </p:spPr>
      </p:pic>
      <p:pic>
        <p:nvPicPr>
          <p:cNvPr id="8" name="Picture 2" descr="Key clip art free clipart images 5 - ClipartBarn">
            <a:extLst>
              <a:ext uri="{FF2B5EF4-FFF2-40B4-BE49-F238E27FC236}">
                <a16:creationId xmlns:a16="http://schemas.microsoft.com/office/drawing/2014/main" id="{31168D1D-CB65-EA4A-A741-F65F57F8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40" y="18063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ey clip art free clipart images 5 - ClipartBarn">
            <a:extLst>
              <a:ext uri="{FF2B5EF4-FFF2-40B4-BE49-F238E27FC236}">
                <a16:creationId xmlns:a16="http://schemas.microsoft.com/office/drawing/2014/main" id="{C45ECE83-8C97-2A43-A3F2-13993C1F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78" y="18063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FA50AD-7862-2148-BA2E-7AA9EE4033D7}"/>
                  </a:ext>
                </a:extLst>
              </p:cNvPr>
              <p:cNvSpPr txBox="1"/>
              <p:nvPr/>
            </p:nvSpPr>
            <p:spPr>
              <a:xfrm>
                <a:off x="9017215" y="16531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FA50AD-7862-2148-BA2E-7AA9EE40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15" y="16531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C34727-CD6F-0E49-AE6F-4A05EA13B52E}"/>
                  </a:ext>
                </a:extLst>
              </p:cNvPr>
              <p:cNvSpPr txBox="1"/>
              <p:nvPr/>
            </p:nvSpPr>
            <p:spPr>
              <a:xfrm>
                <a:off x="9169615" y="18055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C34727-CD6F-0E49-AE6F-4A05EA13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615" y="18055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64B55E-00FD-3D48-AFC9-8A7BE5145A14}"/>
                  </a:ext>
                </a:extLst>
              </p:cNvPr>
              <p:cNvSpPr txBox="1"/>
              <p:nvPr/>
            </p:nvSpPr>
            <p:spPr>
              <a:xfrm>
                <a:off x="9322015" y="1957934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64B55E-00FD-3D48-AFC9-8A7BE514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15" y="1957934"/>
                <a:ext cx="139063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Key clip art free clipart images 5 - ClipartBarn">
            <a:extLst>
              <a:ext uri="{FF2B5EF4-FFF2-40B4-BE49-F238E27FC236}">
                <a16:creationId xmlns:a16="http://schemas.microsoft.com/office/drawing/2014/main" id="{51AC0414-D5AD-7F45-AF87-D1D915B7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59" y="32845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ey clip art free clipart images 5 - ClipartBarn">
            <a:extLst>
              <a:ext uri="{FF2B5EF4-FFF2-40B4-BE49-F238E27FC236}">
                <a16:creationId xmlns:a16="http://schemas.microsoft.com/office/drawing/2014/main" id="{316DD54F-BD52-E049-AA7B-98EEBDB7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97" y="32845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ey clip art free clipart images 5 - ClipartBarn">
            <a:extLst>
              <a:ext uri="{FF2B5EF4-FFF2-40B4-BE49-F238E27FC236}">
                <a16:creationId xmlns:a16="http://schemas.microsoft.com/office/drawing/2014/main" id="{ADB5FC8E-218E-674B-84DA-23AFB65B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82" y="32348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ey clip art free clipart images 5 - ClipartBarn">
            <a:extLst>
              <a:ext uri="{FF2B5EF4-FFF2-40B4-BE49-F238E27FC236}">
                <a16:creationId xmlns:a16="http://schemas.microsoft.com/office/drawing/2014/main" id="{FB4CD992-EB8E-A44D-946C-DFCBC95F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99" y="32182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F38F5E-1AF1-B845-B959-F4EDB292A41C}"/>
                  </a:ext>
                </a:extLst>
              </p:cNvPr>
              <p:cNvSpPr txBox="1"/>
              <p:nvPr/>
            </p:nvSpPr>
            <p:spPr>
              <a:xfrm>
                <a:off x="8995847" y="3105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F38F5E-1AF1-B845-B959-F4EDB292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847" y="31058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Key clip art free clipart images 5 - ClipartBarn">
            <a:extLst>
              <a:ext uri="{FF2B5EF4-FFF2-40B4-BE49-F238E27FC236}">
                <a16:creationId xmlns:a16="http://schemas.microsoft.com/office/drawing/2014/main" id="{FD53CB74-5DF7-E24F-8463-039C934D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59" y="34369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Key clip art free clipart images 5 - ClipartBarn">
            <a:extLst>
              <a:ext uri="{FF2B5EF4-FFF2-40B4-BE49-F238E27FC236}">
                <a16:creationId xmlns:a16="http://schemas.microsoft.com/office/drawing/2014/main" id="{0FBD8722-6582-F84C-ADA4-7DA39D57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7" y="34369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ey clip art free clipart images 5 - ClipartBarn">
            <a:extLst>
              <a:ext uri="{FF2B5EF4-FFF2-40B4-BE49-F238E27FC236}">
                <a16:creationId xmlns:a16="http://schemas.microsoft.com/office/drawing/2014/main" id="{561015B2-D073-9D4B-B396-D1465C0B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82" y="33872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Key clip art free clipart images 5 - ClipartBarn">
            <a:extLst>
              <a:ext uri="{FF2B5EF4-FFF2-40B4-BE49-F238E27FC236}">
                <a16:creationId xmlns:a16="http://schemas.microsoft.com/office/drawing/2014/main" id="{93867CA7-6699-D040-B790-186FB412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99" y="33706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09E684-F385-3843-912C-36FB670DA59B}"/>
                  </a:ext>
                </a:extLst>
              </p:cNvPr>
              <p:cNvSpPr txBox="1"/>
              <p:nvPr/>
            </p:nvSpPr>
            <p:spPr>
              <a:xfrm>
                <a:off x="9148247" y="3258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09E684-F385-3843-912C-36FB670DA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247" y="32582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 descr="Key clip art free clipart images 5 - ClipartBarn">
            <a:extLst>
              <a:ext uri="{FF2B5EF4-FFF2-40B4-BE49-F238E27FC236}">
                <a16:creationId xmlns:a16="http://schemas.microsoft.com/office/drawing/2014/main" id="{2116B8CC-6FCB-0D44-9727-E171858B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59" y="35893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Key clip art free clipart images 5 - ClipartBarn">
            <a:extLst>
              <a:ext uri="{FF2B5EF4-FFF2-40B4-BE49-F238E27FC236}">
                <a16:creationId xmlns:a16="http://schemas.microsoft.com/office/drawing/2014/main" id="{2575C77D-5E0F-A341-8004-C007A353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97" y="35893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ey clip art free clipart images 5 - ClipartBarn">
            <a:extLst>
              <a:ext uri="{FF2B5EF4-FFF2-40B4-BE49-F238E27FC236}">
                <a16:creationId xmlns:a16="http://schemas.microsoft.com/office/drawing/2014/main" id="{BF70BA14-5AE6-224A-97D7-7908C31B0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82" y="35396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Key clip art free clipart images 5 - ClipartBarn">
            <a:extLst>
              <a:ext uri="{FF2B5EF4-FFF2-40B4-BE49-F238E27FC236}">
                <a16:creationId xmlns:a16="http://schemas.microsoft.com/office/drawing/2014/main" id="{26B8E7E2-83E5-AC4B-9150-B0B0326F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99" y="35230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00E6F-87F2-F449-AAFA-B95936F6A9BD}"/>
                  </a:ext>
                </a:extLst>
              </p:cNvPr>
              <p:cNvSpPr txBox="1"/>
              <p:nvPr/>
            </p:nvSpPr>
            <p:spPr>
              <a:xfrm>
                <a:off x="9300647" y="34106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00E6F-87F2-F449-AAFA-B95936F6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647" y="34106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 descr="Key clip art free clipart images 5 - ClipartBarn">
            <a:extLst>
              <a:ext uri="{FF2B5EF4-FFF2-40B4-BE49-F238E27FC236}">
                <a16:creationId xmlns:a16="http://schemas.microsoft.com/office/drawing/2014/main" id="{90AE22D6-45DA-4544-8722-2A2F1B19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59" y="37417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ey clip art free clipart images 5 - ClipartBarn">
            <a:extLst>
              <a:ext uri="{FF2B5EF4-FFF2-40B4-BE49-F238E27FC236}">
                <a16:creationId xmlns:a16="http://schemas.microsoft.com/office/drawing/2014/main" id="{0EF76266-5AAE-7746-A4D6-B81C92CE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97" y="37417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ey clip art free clipart images 5 - ClipartBarn">
            <a:extLst>
              <a:ext uri="{FF2B5EF4-FFF2-40B4-BE49-F238E27FC236}">
                <a16:creationId xmlns:a16="http://schemas.microsoft.com/office/drawing/2014/main" id="{2CFE1443-3A33-384B-B254-2DC0A54F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82" y="36920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ey clip art free clipart images 5 - ClipartBarn">
            <a:extLst>
              <a:ext uri="{FF2B5EF4-FFF2-40B4-BE49-F238E27FC236}">
                <a16:creationId xmlns:a16="http://schemas.microsoft.com/office/drawing/2014/main" id="{9DC67793-AA6B-E24F-8DC9-A690C77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99" y="36754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E861AC-4CB9-BD41-B762-1B67FB02278A}"/>
                  </a:ext>
                </a:extLst>
              </p:cNvPr>
              <p:cNvSpPr txBox="1"/>
              <p:nvPr/>
            </p:nvSpPr>
            <p:spPr>
              <a:xfrm>
                <a:off x="9453047" y="35630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E861AC-4CB9-BD41-B762-1B67FB02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047" y="35630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 descr="Key clip art free clipart images 5 - ClipartBarn">
            <a:extLst>
              <a:ext uri="{FF2B5EF4-FFF2-40B4-BE49-F238E27FC236}">
                <a16:creationId xmlns:a16="http://schemas.microsoft.com/office/drawing/2014/main" id="{B5C19D25-1D7C-A04F-BABC-DA516926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59" y="38941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ey clip art free clipart images 5 - ClipartBarn">
            <a:extLst>
              <a:ext uri="{FF2B5EF4-FFF2-40B4-BE49-F238E27FC236}">
                <a16:creationId xmlns:a16="http://schemas.microsoft.com/office/drawing/2014/main" id="{BC2E3774-F982-E846-8CC4-26410453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97" y="38941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ey clip art free clipart images 5 - ClipartBarn">
            <a:extLst>
              <a:ext uri="{FF2B5EF4-FFF2-40B4-BE49-F238E27FC236}">
                <a16:creationId xmlns:a16="http://schemas.microsoft.com/office/drawing/2014/main" id="{1AA47890-B68D-AC45-9F93-5B57622D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2" y="38444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ey clip art free clipart images 5 - ClipartBarn">
            <a:extLst>
              <a:ext uri="{FF2B5EF4-FFF2-40B4-BE49-F238E27FC236}">
                <a16:creationId xmlns:a16="http://schemas.microsoft.com/office/drawing/2014/main" id="{A77943FE-286E-714E-9446-5C141425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99" y="38278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B83D1FB-28D4-D84A-8A71-48E875873349}"/>
                  </a:ext>
                </a:extLst>
              </p:cNvPr>
              <p:cNvSpPr txBox="1"/>
              <p:nvPr/>
            </p:nvSpPr>
            <p:spPr>
              <a:xfrm>
                <a:off x="9605447" y="37154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B83D1FB-28D4-D84A-8A71-48E87587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47" y="37154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Key clip art free clipart images 5 - ClipartBarn">
            <a:extLst>
              <a:ext uri="{FF2B5EF4-FFF2-40B4-BE49-F238E27FC236}">
                <a16:creationId xmlns:a16="http://schemas.microsoft.com/office/drawing/2014/main" id="{A90ED068-860C-A54C-A780-5A683BF1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59" y="40465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ey clip art free clipart images 5 - ClipartBarn">
            <a:extLst>
              <a:ext uri="{FF2B5EF4-FFF2-40B4-BE49-F238E27FC236}">
                <a16:creationId xmlns:a16="http://schemas.microsoft.com/office/drawing/2014/main" id="{1C0B011B-6ACE-C24B-BA6C-E652DDDE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97" y="40465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Key clip art free clipart images 5 - ClipartBarn">
            <a:extLst>
              <a:ext uri="{FF2B5EF4-FFF2-40B4-BE49-F238E27FC236}">
                <a16:creationId xmlns:a16="http://schemas.microsoft.com/office/drawing/2014/main" id="{E3D2E0C8-0C16-0A4C-876E-747DD38E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82" y="39968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ey clip art free clipart images 5 - ClipartBarn">
            <a:extLst>
              <a:ext uri="{FF2B5EF4-FFF2-40B4-BE49-F238E27FC236}">
                <a16:creationId xmlns:a16="http://schemas.microsoft.com/office/drawing/2014/main" id="{3F6C0C96-6568-D44B-ABB5-11605430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99" y="39802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CD1D61D-8E15-D149-A001-71D4C48106B9}"/>
                  </a:ext>
                </a:extLst>
              </p:cNvPr>
              <p:cNvSpPr txBox="1"/>
              <p:nvPr/>
            </p:nvSpPr>
            <p:spPr>
              <a:xfrm>
                <a:off x="9757847" y="3867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CD1D61D-8E15-D149-A001-71D4C4810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847" y="38678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 descr="Key clip art free clipart images 5 - ClipartBarn">
            <a:extLst>
              <a:ext uri="{FF2B5EF4-FFF2-40B4-BE49-F238E27FC236}">
                <a16:creationId xmlns:a16="http://schemas.microsoft.com/office/drawing/2014/main" id="{2AC9FEDC-7C3C-284C-8CAC-67E731E7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59" y="4198976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Key clip art free clipart images 5 - ClipartBarn">
            <a:extLst>
              <a:ext uri="{FF2B5EF4-FFF2-40B4-BE49-F238E27FC236}">
                <a16:creationId xmlns:a16="http://schemas.microsoft.com/office/drawing/2014/main" id="{FC075709-D2C4-454E-A434-CAC8FD96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7" y="4198976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ey clip art free clipart images 5 - ClipartBarn">
            <a:extLst>
              <a:ext uri="{FF2B5EF4-FFF2-40B4-BE49-F238E27FC236}">
                <a16:creationId xmlns:a16="http://schemas.microsoft.com/office/drawing/2014/main" id="{A2E8F843-494D-9044-9FAB-5A1E053F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82" y="4149242"/>
            <a:ext cx="326016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Key clip art free clipart images 5 - ClipartBarn">
            <a:extLst>
              <a:ext uri="{FF2B5EF4-FFF2-40B4-BE49-F238E27FC236}">
                <a16:creationId xmlns:a16="http://schemas.microsoft.com/office/drawing/2014/main" id="{59BEB5A5-6128-C24E-9511-1DA76966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99" y="4132642"/>
            <a:ext cx="326017" cy="1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EF972F-6897-FF46-A2ED-1F7EFA995D3D}"/>
                  </a:ext>
                </a:extLst>
              </p:cNvPr>
              <p:cNvSpPr txBox="1"/>
              <p:nvPr/>
            </p:nvSpPr>
            <p:spPr>
              <a:xfrm>
                <a:off x="9910247" y="4020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EF972F-6897-FF46-A2ED-1F7EFA99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247" y="4020283"/>
                <a:ext cx="139063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29B691-7B11-8F44-95E0-E4DA368C5494}"/>
                  </a:ext>
                </a:extLst>
              </p:cNvPr>
              <p:cNvSpPr txBox="1"/>
              <p:nvPr/>
            </p:nvSpPr>
            <p:spPr>
              <a:xfrm>
                <a:off x="10039099" y="4208675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29B691-7B11-8F44-95E0-E4DA368C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099" y="4208675"/>
                <a:ext cx="1390637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D20996-26A9-B54D-A7D5-C578BD4B8519}"/>
                  </a:ext>
                </a:extLst>
              </p:cNvPr>
              <p:cNvSpPr txBox="1"/>
              <p:nvPr/>
            </p:nvSpPr>
            <p:spPr>
              <a:xfrm>
                <a:off x="10191499" y="4361075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D20996-26A9-B54D-A7D5-C578BD4B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499" y="4361075"/>
                <a:ext cx="1390637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FD11FFF-DD16-984C-8B77-18DC1BF49F26}"/>
                  </a:ext>
                </a:extLst>
              </p:cNvPr>
              <p:cNvSpPr txBox="1"/>
              <p:nvPr/>
            </p:nvSpPr>
            <p:spPr>
              <a:xfrm>
                <a:off x="8997947" y="56770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FD11FFF-DD16-984C-8B77-18DC1BF49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47" y="56770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ADBB943C-D6E1-5D46-A8EB-63B16B8308E6}"/>
              </a:ext>
            </a:extLst>
          </p:cNvPr>
          <p:cNvSpPr/>
          <p:nvPr/>
        </p:nvSpPr>
        <p:spPr>
          <a:xfrm>
            <a:off x="9032619" y="2692367"/>
            <a:ext cx="2462980" cy="1588532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2" descr="Key clip art free clipart images 5 - ClipartBarn">
            <a:extLst>
              <a:ext uri="{FF2B5EF4-FFF2-40B4-BE49-F238E27FC236}">
                <a16:creationId xmlns:a16="http://schemas.microsoft.com/office/drawing/2014/main" id="{5EAC5BBF-6BAB-4849-A73E-0F8C46FA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40" y="19587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ey clip art free clipart images 5 - ClipartBarn">
            <a:extLst>
              <a:ext uri="{FF2B5EF4-FFF2-40B4-BE49-F238E27FC236}">
                <a16:creationId xmlns:a16="http://schemas.microsoft.com/office/drawing/2014/main" id="{C0606D2E-2A7D-D04E-BDCA-5DE4CFC0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8" y="19587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ey clip art free clipart images 5 - ClipartBarn">
            <a:extLst>
              <a:ext uri="{FF2B5EF4-FFF2-40B4-BE49-F238E27FC236}">
                <a16:creationId xmlns:a16="http://schemas.microsoft.com/office/drawing/2014/main" id="{FA4D5334-A9A0-924B-AD4C-94EE0561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40" y="2111108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Key clip art free clipart images 5 - ClipartBarn">
            <a:extLst>
              <a:ext uri="{FF2B5EF4-FFF2-40B4-BE49-F238E27FC236}">
                <a16:creationId xmlns:a16="http://schemas.microsoft.com/office/drawing/2014/main" id="{2DDBED0A-2AB3-FA48-863B-6DD2C137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78" y="2111108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Key clip art free clipart images 5 - ClipartBarn">
            <a:extLst>
              <a:ext uri="{FF2B5EF4-FFF2-40B4-BE49-F238E27FC236}">
                <a16:creationId xmlns:a16="http://schemas.microsoft.com/office/drawing/2014/main" id="{656F90F3-1CED-4B41-88E0-599C038F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27" y="58263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Key clip art free clipart images 5 - ClipartBarn">
            <a:extLst>
              <a:ext uri="{FF2B5EF4-FFF2-40B4-BE49-F238E27FC236}">
                <a16:creationId xmlns:a16="http://schemas.microsoft.com/office/drawing/2014/main" id="{A6F96A87-DED8-2E4E-A080-411DC078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5" y="58263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Key clip art free clipart images 5 - ClipartBarn">
            <a:extLst>
              <a:ext uri="{FF2B5EF4-FFF2-40B4-BE49-F238E27FC236}">
                <a16:creationId xmlns:a16="http://schemas.microsoft.com/office/drawing/2014/main" id="{9377A1D8-1709-9B4B-9E66-C31B72BC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27" y="59787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Key clip art free clipart images 5 - ClipartBarn">
            <a:extLst>
              <a:ext uri="{FF2B5EF4-FFF2-40B4-BE49-F238E27FC236}">
                <a16:creationId xmlns:a16="http://schemas.microsoft.com/office/drawing/2014/main" id="{D5C083EC-7641-EA4C-BC17-ACA18BB6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65" y="59787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Key clip art free clipart images 5 - ClipartBarn">
            <a:extLst>
              <a:ext uri="{FF2B5EF4-FFF2-40B4-BE49-F238E27FC236}">
                <a16:creationId xmlns:a16="http://schemas.microsoft.com/office/drawing/2014/main" id="{D470A6BD-9CAF-9E43-90D3-1FD0172B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27" y="61311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Key clip art free clipart images 5 - ClipartBarn">
            <a:extLst>
              <a:ext uri="{FF2B5EF4-FFF2-40B4-BE49-F238E27FC236}">
                <a16:creationId xmlns:a16="http://schemas.microsoft.com/office/drawing/2014/main" id="{AA1A344B-6D99-DC4C-ABD7-FCFAF628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65" y="61311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Key clip art free clipart images 5 - ClipartBarn">
            <a:extLst>
              <a:ext uri="{FF2B5EF4-FFF2-40B4-BE49-F238E27FC236}">
                <a16:creationId xmlns:a16="http://schemas.microsoft.com/office/drawing/2014/main" id="{183E85B1-2335-A243-B6DB-66414C4E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27" y="62835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Key clip art free clipart images 5 - ClipartBarn">
            <a:extLst>
              <a:ext uri="{FF2B5EF4-FFF2-40B4-BE49-F238E27FC236}">
                <a16:creationId xmlns:a16="http://schemas.microsoft.com/office/drawing/2014/main" id="{2262B3DB-D601-444A-AAB6-1AAB6C34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5" y="62835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Key clip art free clipart images 5 - ClipartBarn">
            <a:extLst>
              <a:ext uri="{FF2B5EF4-FFF2-40B4-BE49-F238E27FC236}">
                <a16:creationId xmlns:a16="http://schemas.microsoft.com/office/drawing/2014/main" id="{433D81C2-5200-EE4F-92D9-3A753B16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27" y="643597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Key clip art free clipart images 5 - ClipartBarn">
            <a:extLst>
              <a:ext uri="{FF2B5EF4-FFF2-40B4-BE49-F238E27FC236}">
                <a16:creationId xmlns:a16="http://schemas.microsoft.com/office/drawing/2014/main" id="{2E1C3FF8-ACE3-F444-87CB-F3D40CA1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5" y="643597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CBD0513-FFAD-C440-B3A5-9171BC010D90}"/>
                  </a:ext>
                </a:extLst>
              </p:cNvPr>
              <p:cNvSpPr txBox="1"/>
              <p:nvPr/>
            </p:nvSpPr>
            <p:spPr>
              <a:xfrm>
                <a:off x="2834939" y="1739497"/>
                <a:ext cx="1136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</a:p>
              <a:p>
                <a:r>
                  <a:rPr lang="en-US" dirty="0"/>
                  <a:t>secure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CBD0513-FFAD-C440-B3A5-9171BC010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39" y="1739497"/>
                <a:ext cx="1136658" cy="646331"/>
              </a:xfrm>
              <a:prstGeom prst="rect">
                <a:avLst/>
              </a:prstGeom>
              <a:blipFill>
                <a:blip r:embed="rId10"/>
                <a:stretch>
                  <a:fillRect l="-3297" t="-3846" r="-219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DECB65D-EA79-2248-B4F2-87148A8D4DED}"/>
                  </a:ext>
                </a:extLst>
              </p:cNvPr>
              <p:cNvSpPr txBox="1"/>
              <p:nvPr/>
            </p:nvSpPr>
            <p:spPr>
              <a:xfrm>
                <a:off x="2579510" y="4166710"/>
                <a:ext cx="2425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  <a:br>
                  <a:rPr lang="en-US" dirty="0"/>
                </a:br>
                <a:r>
                  <a:rPr lang="en-US" dirty="0"/>
                  <a:t>some are weakly secure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DECB65D-EA79-2248-B4F2-87148A8D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10" y="4166710"/>
                <a:ext cx="2425600" cy="646331"/>
              </a:xfrm>
              <a:prstGeom prst="rect">
                <a:avLst/>
              </a:prstGeom>
              <a:blipFill>
                <a:blip r:embed="rId11"/>
                <a:stretch>
                  <a:fillRect l="-1563" t="-3846" r="-104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D36E07-A45D-074E-96D3-228CD810B41A}"/>
                  </a:ext>
                </a:extLst>
              </p:cNvPr>
              <p:cNvSpPr txBox="1"/>
              <p:nvPr/>
            </p:nvSpPr>
            <p:spPr>
              <a:xfrm>
                <a:off x="2388968" y="5881882"/>
                <a:ext cx="1566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gadgets</a:t>
                </a:r>
                <a:br>
                  <a:rPr lang="en-US" dirty="0"/>
                </a:br>
                <a:r>
                  <a:rPr lang="en-US" dirty="0"/>
                  <a:t>secure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D36E07-A45D-074E-96D3-228CD810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8" y="5881882"/>
                <a:ext cx="1566198" cy="646331"/>
              </a:xfrm>
              <a:prstGeom prst="rect">
                <a:avLst/>
              </a:prstGeom>
              <a:blipFill>
                <a:blip r:embed="rId12"/>
                <a:stretch>
                  <a:fillRect l="-3226" t="-3846" r="-24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D84AAE1-E258-9344-B13E-907E19763CF5}"/>
              </a:ext>
            </a:extLst>
          </p:cNvPr>
          <p:cNvSpPr txBox="1"/>
          <p:nvPr/>
        </p:nvSpPr>
        <p:spPr>
          <a:xfrm>
            <a:off x="167206" y="672485"/>
            <a:ext cx="352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 informal illustration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237B1-45FD-9948-B9AF-8226646BF536}"/>
              </a:ext>
            </a:extLst>
          </p:cNvPr>
          <p:cNvSpPr txBox="1"/>
          <p:nvPr/>
        </p:nvSpPr>
        <p:spPr>
          <a:xfrm>
            <a:off x="158776" y="2385828"/>
            <a:ext cx="333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Gadget-generating</a:t>
            </a:r>
            <a:br>
              <a:rPr lang="en-US" sz="2400" dirty="0"/>
            </a:br>
            <a:r>
              <a:rPr lang="en-US" sz="2400" dirty="0"/>
              <a:t>and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amplification</a:t>
            </a:r>
            <a:endParaRPr lang="en-US" sz="2400" dirty="0"/>
          </a:p>
        </p:txBody>
      </p:sp>
      <p:pic>
        <p:nvPicPr>
          <p:cNvPr id="98" name="Picture 2" descr="Key clip art free clipart images 5 - ClipartBarn">
            <a:extLst>
              <a:ext uri="{FF2B5EF4-FFF2-40B4-BE49-F238E27FC236}">
                <a16:creationId xmlns:a16="http://schemas.microsoft.com/office/drawing/2014/main" id="{6FC3F570-9E4E-7D47-99C6-B582CA67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66" y="58125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Key clip art free clipart images 5 - ClipartBarn">
            <a:extLst>
              <a:ext uri="{FF2B5EF4-FFF2-40B4-BE49-F238E27FC236}">
                <a16:creationId xmlns:a16="http://schemas.microsoft.com/office/drawing/2014/main" id="{D2D1BEC3-E916-DE40-BAAA-2B15DC18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63" y="58125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79802E-D376-794D-8BCE-57C105B08801}"/>
                  </a:ext>
                </a:extLst>
              </p:cNvPr>
              <p:cNvSpPr txBox="1"/>
              <p:nvPr/>
            </p:nvSpPr>
            <p:spPr>
              <a:xfrm>
                <a:off x="9150347" y="58294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179802E-D376-794D-8BCE-57C105B08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347" y="58294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2" descr="Key clip art free clipart images 5 - ClipartBarn">
            <a:extLst>
              <a:ext uri="{FF2B5EF4-FFF2-40B4-BE49-F238E27FC236}">
                <a16:creationId xmlns:a16="http://schemas.microsoft.com/office/drawing/2014/main" id="{949C3744-7D75-444F-B767-81102387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6" y="59649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ey clip art free clipart images 5 - ClipartBarn">
            <a:extLst>
              <a:ext uri="{FF2B5EF4-FFF2-40B4-BE49-F238E27FC236}">
                <a16:creationId xmlns:a16="http://schemas.microsoft.com/office/drawing/2014/main" id="{DD393C9E-B990-4E47-B8D8-6A70F562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63" y="59649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896AD80-730F-C344-8221-1E6F9689FAA1}"/>
                  </a:ext>
                </a:extLst>
              </p:cNvPr>
              <p:cNvSpPr txBox="1"/>
              <p:nvPr/>
            </p:nvSpPr>
            <p:spPr>
              <a:xfrm>
                <a:off x="9302747" y="59818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896AD80-730F-C344-8221-1E6F9689F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47" y="59818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2" descr="Key clip art free clipart images 5 - ClipartBarn">
            <a:extLst>
              <a:ext uri="{FF2B5EF4-FFF2-40B4-BE49-F238E27FC236}">
                <a16:creationId xmlns:a16="http://schemas.microsoft.com/office/drawing/2014/main" id="{5A1FAE44-3108-4A43-BA86-BF11BE98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66" y="61173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Key clip art free clipart images 5 - ClipartBarn">
            <a:extLst>
              <a:ext uri="{FF2B5EF4-FFF2-40B4-BE49-F238E27FC236}">
                <a16:creationId xmlns:a16="http://schemas.microsoft.com/office/drawing/2014/main" id="{06BB05CF-CF22-3F40-80EF-A28B9FAE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63" y="61173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E41CABE-C078-2644-9995-B6381C5E095A}"/>
                  </a:ext>
                </a:extLst>
              </p:cNvPr>
              <p:cNvSpPr txBox="1"/>
              <p:nvPr/>
            </p:nvSpPr>
            <p:spPr>
              <a:xfrm>
                <a:off x="9455147" y="61342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E41CABE-C078-2644-9995-B6381C5E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147" y="61342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Picture 2" descr="Key clip art free clipart images 5 - ClipartBarn">
            <a:extLst>
              <a:ext uri="{FF2B5EF4-FFF2-40B4-BE49-F238E27FC236}">
                <a16:creationId xmlns:a16="http://schemas.microsoft.com/office/drawing/2014/main" id="{E186641F-E711-BC4A-B291-B886CB79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66" y="62697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Key clip art free clipart images 5 - ClipartBarn">
            <a:extLst>
              <a:ext uri="{FF2B5EF4-FFF2-40B4-BE49-F238E27FC236}">
                <a16:creationId xmlns:a16="http://schemas.microsoft.com/office/drawing/2014/main" id="{7FCF766A-34E3-0E4E-B03E-B5EDC385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63" y="62697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EEA5A15-FEB4-5347-A044-C4697CE0C005}"/>
                  </a:ext>
                </a:extLst>
              </p:cNvPr>
              <p:cNvSpPr txBox="1"/>
              <p:nvPr/>
            </p:nvSpPr>
            <p:spPr>
              <a:xfrm>
                <a:off x="9607547" y="6286683"/>
                <a:ext cx="1390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     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EEA5A15-FEB4-5347-A044-C4697CE0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547" y="6286683"/>
                <a:ext cx="139063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7" name="Picture 2" descr="Key clip art free clipart images 5 - ClipartBarn">
            <a:extLst>
              <a:ext uri="{FF2B5EF4-FFF2-40B4-BE49-F238E27FC236}">
                <a16:creationId xmlns:a16="http://schemas.microsoft.com/office/drawing/2014/main" id="{D54BF5FB-19E6-BD49-81A2-328168D1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666" y="64221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Key clip art free clipart images 5 - ClipartBarn">
            <a:extLst>
              <a:ext uri="{FF2B5EF4-FFF2-40B4-BE49-F238E27FC236}">
                <a16:creationId xmlns:a16="http://schemas.microsoft.com/office/drawing/2014/main" id="{A85E7442-30CD-CE44-9336-8B2BF60C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63" y="6422153"/>
            <a:ext cx="309118" cy="1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Key clip art free clipart images 5 - ClipartBarn">
            <a:extLst>
              <a:ext uri="{FF2B5EF4-FFF2-40B4-BE49-F238E27FC236}">
                <a16:creationId xmlns:a16="http://schemas.microsoft.com/office/drawing/2014/main" id="{A1EB96FE-8EC1-4345-BF7A-772FDFAF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64" y="17810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Key clip art free clipart images 5 - ClipartBarn">
            <a:extLst>
              <a:ext uri="{FF2B5EF4-FFF2-40B4-BE49-F238E27FC236}">
                <a16:creationId xmlns:a16="http://schemas.microsoft.com/office/drawing/2014/main" id="{13F94A0E-BE52-7741-8F75-C5B6A909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81" y="17810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Key clip art free clipart images 5 - ClipartBarn">
            <a:extLst>
              <a:ext uri="{FF2B5EF4-FFF2-40B4-BE49-F238E27FC236}">
                <a16:creationId xmlns:a16="http://schemas.microsoft.com/office/drawing/2014/main" id="{8FA6C69A-4053-B949-B82E-4F8715D5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64" y="19334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Key clip art free clipart images 5 - ClipartBarn">
            <a:extLst>
              <a:ext uri="{FF2B5EF4-FFF2-40B4-BE49-F238E27FC236}">
                <a16:creationId xmlns:a16="http://schemas.microsoft.com/office/drawing/2014/main" id="{5FAE29BD-4A0C-E147-9D1E-8B6624A4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81" y="19334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Key clip art free clipart images 5 - ClipartBarn">
            <a:extLst>
              <a:ext uri="{FF2B5EF4-FFF2-40B4-BE49-F238E27FC236}">
                <a16:creationId xmlns:a16="http://schemas.microsoft.com/office/drawing/2014/main" id="{E2C06A22-AD93-434F-BEA8-FB2AA898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64" y="20858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Key clip art free clipart images 5 - ClipartBarn">
            <a:extLst>
              <a:ext uri="{FF2B5EF4-FFF2-40B4-BE49-F238E27FC236}">
                <a16:creationId xmlns:a16="http://schemas.microsoft.com/office/drawing/2014/main" id="{D5AFDEDA-18F2-4A40-9B80-0003309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81" y="2085832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Key clip art free clipart images 5 - ClipartBarn">
            <a:extLst>
              <a:ext uri="{FF2B5EF4-FFF2-40B4-BE49-F238E27FC236}">
                <a16:creationId xmlns:a16="http://schemas.microsoft.com/office/drawing/2014/main" id="{3CDD6D6B-4396-B040-837E-E7B9FFE9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53" y="443034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Key clip art free clipart images 5 - ClipartBarn">
            <a:extLst>
              <a:ext uri="{FF2B5EF4-FFF2-40B4-BE49-F238E27FC236}">
                <a16:creationId xmlns:a16="http://schemas.microsoft.com/office/drawing/2014/main" id="{28010111-F056-BF48-8E7E-34F44A57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91" y="443034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Key clip art free clipart images 5 - ClipartBarn">
            <a:extLst>
              <a:ext uri="{FF2B5EF4-FFF2-40B4-BE49-F238E27FC236}">
                <a16:creationId xmlns:a16="http://schemas.microsoft.com/office/drawing/2014/main" id="{97D5FE1B-980D-8043-8202-B32EDFC6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53" y="4582741"/>
            <a:ext cx="458838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Key clip art free clipart images 5 - ClipartBarn">
            <a:extLst>
              <a:ext uri="{FF2B5EF4-FFF2-40B4-BE49-F238E27FC236}">
                <a16:creationId xmlns:a16="http://schemas.microsoft.com/office/drawing/2014/main" id="{15CA2E2F-21FE-B748-B99C-380D2913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91" y="4582741"/>
            <a:ext cx="458839" cy="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Key clip art free clipart images 5 - ClipartBarn">
            <a:extLst>
              <a:ext uri="{FF2B5EF4-FFF2-40B4-BE49-F238E27FC236}">
                <a16:creationId xmlns:a16="http://schemas.microsoft.com/office/drawing/2014/main" id="{705E5209-754E-3A47-AC83-809CB243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14" y="4340323"/>
            <a:ext cx="302698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Key clip art free clipart images 5 - ClipartBarn">
            <a:extLst>
              <a:ext uri="{FF2B5EF4-FFF2-40B4-BE49-F238E27FC236}">
                <a16:creationId xmlns:a16="http://schemas.microsoft.com/office/drawing/2014/main" id="{11EABF45-F8F2-9B42-B254-EE7576AE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67" y="4344111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Key clip art free clipart images 5 - ClipartBarn">
            <a:extLst>
              <a:ext uri="{FF2B5EF4-FFF2-40B4-BE49-F238E27FC236}">
                <a16:creationId xmlns:a16="http://schemas.microsoft.com/office/drawing/2014/main" id="{0531401E-D7D7-A148-9E4E-EF472DD7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14" y="4492723"/>
            <a:ext cx="302698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Key clip art free clipart images 5 - ClipartBarn">
            <a:extLst>
              <a:ext uri="{FF2B5EF4-FFF2-40B4-BE49-F238E27FC236}">
                <a16:creationId xmlns:a16="http://schemas.microsoft.com/office/drawing/2014/main" id="{320DC536-1B8B-2644-B73A-96D5900B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67" y="4496511"/>
            <a:ext cx="302699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C5189-618F-6049-87E5-C3DA0756DF53}"/>
              </a:ext>
            </a:extLst>
          </p:cNvPr>
          <p:cNvSpPr txBox="1"/>
          <p:nvPr/>
        </p:nvSpPr>
        <p:spPr>
          <a:xfrm>
            <a:off x="6965484" y="2385828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……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191F7C0-1DA3-154F-AC66-0DDA90EDE588}"/>
              </a:ext>
            </a:extLst>
          </p:cNvPr>
          <p:cNvSpPr txBox="1"/>
          <p:nvPr/>
        </p:nvSpPr>
        <p:spPr>
          <a:xfrm>
            <a:off x="6965484" y="4984318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FBF8D-189E-8C4F-B770-10A4F54CDC3B}"/>
              </a:ext>
            </a:extLst>
          </p:cNvPr>
          <p:cNvSpPr txBox="1"/>
          <p:nvPr/>
        </p:nvSpPr>
        <p:spPr>
          <a:xfrm>
            <a:off x="167206" y="3797287"/>
            <a:ext cx="172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“Repeat and Combine”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CC874B-3D80-AF4E-A5BC-F104CFCF5638}"/>
              </a:ext>
            </a:extLst>
          </p:cNvPr>
          <p:cNvCxnSpPr>
            <a:cxnSpLocks/>
          </p:cNvCxnSpPr>
          <p:nvPr/>
        </p:nvCxnSpPr>
        <p:spPr>
          <a:xfrm flipH="1">
            <a:off x="821411" y="3586157"/>
            <a:ext cx="123986" cy="25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3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6B08-5D23-F940-8300-97908B02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8" y="-28605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556C3-7322-B44C-873A-5283DFC41D99}"/>
              </a:ext>
            </a:extLst>
          </p:cNvPr>
          <p:cNvSpPr txBox="1"/>
          <p:nvPr/>
        </p:nvSpPr>
        <p:spPr>
          <a:xfrm>
            <a:off x="9932584" y="6038849"/>
            <a:ext cx="165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33DB8-170A-FE41-8557-71E15BB6DDCA}"/>
                  </a:ext>
                </a:extLst>
              </p:cNvPr>
              <p:cNvSpPr txBox="1"/>
              <p:nvPr/>
            </p:nvSpPr>
            <p:spPr>
              <a:xfrm>
                <a:off x="322932" y="1125508"/>
                <a:ext cx="12064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universal blind quantum computation protocol for circuits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𝑠𝑢𝑏𝑒𝑥𝑝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33DB8-170A-FE41-8557-71E15BB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2" y="1125508"/>
                <a:ext cx="12064457" cy="523220"/>
              </a:xfrm>
              <a:prstGeom prst="rect">
                <a:avLst/>
              </a:prstGeom>
              <a:blipFill>
                <a:blip r:embed="rId2"/>
                <a:stretch>
                  <a:fillRect l="-946" t="-11905" r="-1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8B7ADE12-C870-A643-B98C-BADCD645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" y="1648728"/>
            <a:ext cx="10600534" cy="50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0BEA-0EFF-5948-8163-6E129B3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Some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6A3E-5AC6-E946-8712-9CDE1D0D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table from beginning (smaller)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Mention trapdoor functions from QROM?</a:t>
            </a:r>
          </a:p>
          <a:p>
            <a:endParaRPr lang="en-US" dirty="0"/>
          </a:p>
          <a:p>
            <a:r>
              <a:rPr lang="en-US" dirty="0"/>
              <a:t>Verification?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4EAF1F9-8F39-5F46-BD1D-BA9BDE380E5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9618144"/>
                  </p:ext>
                </p:extLst>
              </p:nvPr>
            </p:nvGraphicFramePr>
            <p:xfrm>
              <a:off x="685434" y="1825625"/>
              <a:ext cx="10821132" cy="4549241"/>
            </p:xfrm>
            <a:graphic>
              <a:graphicData uri="http://schemas.openxmlformats.org/drawingml/2006/table">
                <a:tbl>
                  <a:tblPr firstRow="1" firstCol="1">
                    <a:tableStyleId>{93296810-A885-4BE3-A3E7-6D5BEEA58F35}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99541861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90168503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021328634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419139727"/>
                        </a:ext>
                      </a:extLst>
                    </a:gridCol>
                  </a:tblGrid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Client side quantum computation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 (Information-theoretically) secure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IT-secure in Quantum Random Oracle Model (QROM)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LWE-based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4991362"/>
                      </a:ext>
                    </a:extLst>
                  </a:tr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Classical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Might be impossible ☠️ [ACGK17]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[Mahadev17]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76453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Succinct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𝑝𝑜𝑙𝑦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01330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Linear (in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[BFK09]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[DSS16]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578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4EAF1F9-8F39-5F46-BD1D-BA9BDE380E5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9618144"/>
                  </p:ext>
                </p:extLst>
              </p:nvPr>
            </p:nvGraphicFramePr>
            <p:xfrm>
              <a:off x="685434" y="1825625"/>
              <a:ext cx="10821132" cy="4549241"/>
            </p:xfrm>
            <a:graphic>
              <a:graphicData uri="http://schemas.openxmlformats.org/drawingml/2006/table">
                <a:tbl>
                  <a:tblPr firstRow="1" firstCol="1">
                    <a:tableStyleId>{93296810-A885-4BE3-A3E7-6D5BEEA58F35}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99541861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90168503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021328634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419139727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Client side quantum computation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 (Information-theoretically) secure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IT-secure in Quantum Random Oracle Model (QROM)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LWE-based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4991362"/>
                      </a:ext>
                    </a:extLst>
                  </a:tr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Classical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Might be impossible ☠️ [ACGK17]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[Mahadev17]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76453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24638" r="-295833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01330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8571" r="-295833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[BFK09]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[DSS16]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5780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275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885A-A567-E944-8213-CF56DE40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B8F3-920C-494E-8584-21C2069B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675"/>
            <a:ext cx="10515600" cy="32012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[BDFLSZ11] </a:t>
            </a:r>
            <a:r>
              <a:rPr lang="en-US" dirty="0" err="1"/>
              <a:t>Boneh</a:t>
            </a:r>
            <a:r>
              <a:rPr lang="en-US" dirty="0"/>
              <a:t>, Dan &amp; </a:t>
            </a:r>
            <a:r>
              <a:rPr lang="en-US" dirty="0" err="1"/>
              <a:t>Dagdelen</a:t>
            </a:r>
            <a:r>
              <a:rPr lang="en-US" dirty="0"/>
              <a:t>, </a:t>
            </a:r>
            <a:r>
              <a:rPr lang="en-US" dirty="0" err="1"/>
              <a:t>Özgür</a:t>
            </a:r>
            <a:r>
              <a:rPr lang="en-US" dirty="0"/>
              <a:t> &amp; </a:t>
            </a:r>
            <a:r>
              <a:rPr lang="en-US" dirty="0" err="1"/>
              <a:t>Fischlin</a:t>
            </a:r>
            <a:r>
              <a:rPr lang="en-US" dirty="0"/>
              <a:t>, Marc &amp; Lehmann, Anja &amp; Schaffner, Christian &amp; </a:t>
            </a:r>
            <a:r>
              <a:rPr lang="en-US" dirty="0" err="1"/>
              <a:t>Zhandry</a:t>
            </a:r>
            <a:r>
              <a:rPr lang="en-US" dirty="0"/>
              <a:t>, Mark. Random Oracles in a Quantum World. </a:t>
            </a:r>
            <a:r>
              <a:rPr lang="en-US" dirty="0" err="1"/>
              <a:t>Asiacrypt</a:t>
            </a:r>
            <a:r>
              <a:rPr lang="en-US" dirty="0"/>
              <a:t> 2011</a:t>
            </a:r>
          </a:p>
          <a:p>
            <a:r>
              <a:rPr lang="en-US" dirty="0"/>
              <a:t>[CGH00] Canetti, Ran and </a:t>
            </a:r>
            <a:r>
              <a:rPr lang="en-US" dirty="0" err="1"/>
              <a:t>Goldreich</a:t>
            </a:r>
            <a:r>
              <a:rPr lang="en-US" dirty="0"/>
              <a:t>, Oded and Halevi, Shai. The Random Oracle Methodology, Revisited. J. ACM 2004</a:t>
            </a:r>
          </a:p>
          <a:p>
            <a:r>
              <a:rPr lang="en-US" dirty="0"/>
              <a:t>[BCMVV18] </a:t>
            </a:r>
            <a:r>
              <a:rPr lang="en-US" dirty="0" err="1"/>
              <a:t>Zvika</a:t>
            </a:r>
            <a:r>
              <a:rPr lang="en-US" dirty="0"/>
              <a:t> </a:t>
            </a:r>
            <a:r>
              <a:rPr lang="en-US" dirty="0" err="1"/>
              <a:t>Brakerski</a:t>
            </a:r>
            <a:r>
              <a:rPr lang="en-US" dirty="0"/>
              <a:t>, Paul </a:t>
            </a:r>
            <a:r>
              <a:rPr lang="en-US" dirty="0" err="1"/>
              <a:t>Christiano,Urmila</a:t>
            </a:r>
            <a:r>
              <a:rPr lang="en-US" dirty="0"/>
              <a:t> Mahadev, Umesh </a:t>
            </a:r>
            <a:r>
              <a:rPr lang="en-US" dirty="0" err="1"/>
              <a:t>Vazirani</a:t>
            </a:r>
            <a:r>
              <a:rPr lang="en-US" dirty="0"/>
              <a:t>, Thomas </a:t>
            </a:r>
            <a:r>
              <a:rPr lang="en-US" dirty="0" err="1"/>
              <a:t>Vidick</a:t>
            </a:r>
            <a:r>
              <a:rPr lang="en-US" dirty="0"/>
              <a:t>. A Cryptographic Test of </a:t>
            </a:r>
            <a:r>
              <a:rPr lang="en-US" dirty="0" err="1"/>
              <a:t>Quantumness</a:t>
            </a:r>
            <a:r>
              <a:rPr lang="en-US" dirty="0"/>
              <a:t> and Certifiable Randomness from a Single Quantum Device. FOCS18</a:t>
            </a:r>
          </a:p>
          <a:p>
            <a:r>
              <a:rPr lang="en-US" dirty="0"/>
              <a:t>[Mahadev18] Urmila Mahadev. Classical Verification of Quantum Computation. FOCS18.</a:t>
            </a:r>
          </a:p>
          <a:p>
            <a:r>
              <a:rPr lang="en-US" dirty="0"/>
              <a:t>[ACGK17] Scott Aaronson, </a:t>
            </a:r>
            <a:r>
              <a:rPr lang="en-US" dirty="0" err="1"/>
              <a:t>Alexandru</a:t>
            </a:r>
            <a:r>
              <a:rPr lang="en-US" dirty="0"/>
              <a:t> </a:t>
            </a:r>
            <a:r>
              <a:rPr lang="en-US" dirty="0" err="1"/>
              <a:t>Cojocaru</a:t>
            </a:r>
            <a:r>
              <a:rPr lang="en-US" dirty="0"/>
              <a:t>, </a:t>
            </a:r>
            <a:r>
              <a:rPr lang="en-US" dirty="0" err="1"/>
              <a:t>Alexandru</a:t>
            </a:r>
            <a:r>
              <a:rPr lang="en-US" dirty="0"/>
              <a:t> </a:t>
            </a:r>
            <a:r>
              <a:rPr lang="en-US" dirty="0" err="1"/>
              <a:t>Gheorghiu</a:t>
            </a:r>
            <a:r>
              <a:rPr lang="en-US" dirty="0"/>
              <a:t>, Elham </a:t>
            </a:r>
            <a:r>
              <a:rPr lang="en-US" dirty="0" err="1"/>
              <a:t>Kashefi</a:t>
            </a:r>
            <a:r>
              <a:rPr lang="en-US" dirty="0"/>
              <a:t> Complexity Theoretic Limitation of Information-theoretically Secure Blind Quantum Computation. ICALP 2019</a:t>
            </a:r>
          </a:p>
          <a:p>
            <a:r>
              <a:rPr lang="en-US" dirty="0"/>
              <a:t>[DSS16] </a:t>
            </a:r>
            <a:r>
              <a:rPr lang="en-US" dirty="0" err="1"/>
              <a:t>Yfke</a:t>
            </a:r>
            <a:r>
              <a:rPr lang="en-US" dirty="0"/>
              <a:t> </a:t>
            </a:r>
            <a:r>
              <a:rPr lang="en-US" dirty="0" err="1"/>
              <a:t>Dulek</a:t>
            </a:r>
            <a:r>
              <a:rPr lang="en-US" dirty="0"/>
              <a:t>, Christian Schaffner, Florian </a:t>
            </a:r>
            <a:r>
              <a:rPr lang="en-US" dirty="0" err="1"/>
              <a:t>Speelman</a:t>
            </a:r>
            <a:r>
              <a:rPr lang="en-US" dirty="0"/>
              <a:t>, Quantum Homomorphic Encryption for Polynomial-Sized Circuits, CRYPTO 2016</a:t>
            </a:r>
          </a:p>
        </p:txBody>
      </p:sp>
    </p:spTree>
    <p:extLst>
      <p:ext uri="{BB962C8B-B14F-4D97-AF65-F5344CB8AC3E}">
        <p14:creationId xmlns:p14="http://schemas.microsoft.com/office/powerpoint/2010/main" val="61088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6F4A-7541-8447-AAA5-A81FA9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31532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“Minimum Requirements” on Blind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830F-8F48-0F47-84C9-209C347B3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82251" cy="3626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Correctness</a:t>
                </a:r>
              </a:p>
              <a:p>
                <a:pPr lvl="1"/>
                <a:r>
                  <a:rPr lang="en-US" dirty="0"/>
                  <a:t>Server is honest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client gets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Security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b="0" dirty="0"/>
                  <a:t>alicious servers: </a:t>
                </a:r>
              </a:p>
              <a:p>
                <a:pPr marL="457200" lvl="1" indent="0" algn="ctr">
                  <a:buNone/>
                </a:pPr>
                <a:r>
                  <a:rPr lang="en-US" b="0" dirty="0"/>
                  <a:t>(client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dirty="0"/>
                  <a:t> (client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b="0" dirty="0"/>
                  <a:t>Efficiency</a:t>
                </a:r>
              </a:p>
              <a:p>
                <a:pPr lvl="1"/>
                <a:r>
                  <a:rPr lang="en-US" dirty="0"/>
                  <a:t>All honest computation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Including client, server, classical, quantum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830F-8F48-0F47-84C9-209C347B3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82251" cy="3626051"/>
              </a:xfrm>
              <a:blipFill>
                <a:blip r:embed="rId2"/>
                <a:stretch>
                  <a:fillRect l="-1452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ABA28672-461A-7A46-B5D0-DEB6C3CFF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t="26420" r="13028" b="18218"/>
          <a:stretch/>
        </p:blipFill>
        <p:spPr>
          <a:xfrm>
            <a:off x="7870518" y="2236868"/>
            <a:ext cx="938945" cy="1311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3DC07-75CC-2E44-9DAF-DED31864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476" y="2398190"/>
            <a:ext cx="989012" cy="9890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04D9B7-07D4-4D41-9FDA-F3C4FBBF9CC2}"/>
              </a:ext>
            </a:extLst>
          </p:cNvPr>
          <p:cNvGrpSpPr/>
          <p:nvPr/>
        </p:nvGrpSpPr>
        <p:grpSpPr>
          <a:xfrm>
            <a:off x="8809463" y="2740296"/>
            <a:ext cx="2176041" cy="304800"/>
            <a:chOff x="3516923" y="2947092"/>
            <a:chExt cx="3816835" cy="3048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DA4C0C-0C8F-EE45-B9FE-E5D3B69A7A48}"/>
                </a:ext>
              </a:extLst>
            </p:cNvPr>
            <p:cNvCxnSpPr/>
            <p:nvPr/>
          </p:nvCxnSpPr>
          <p:spPr>
            <a:xfrm>
              <a:off x="3526154" y="29470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C33A654-E521-6649-A889-9CA588BFEFE2}"/>
                </a:ext>
              </a:extLst>
            </p:cNvPr>
            <p:cNvCxnSpPr/>
            <p:nvPr/>
          </p:nvCxnSpPr>
          <p:spPr>
            <a:xfrm>
              <a:off x="3537874" y="30994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BA7FF3-404A-1842-A2F3-E4DA9C5FC2E0}"/>
                </a:ext>
              </a:extLst>
            </p:cNvPr>
            <p:cNvCxnSpPr/>
            <p:nvPr/>
          </p:nvCxnSpPr>
          <p:spPr>
            <a:xfrm>
              <a:off x="3535532" y="3251892"/>
              <a:ext cx="3786506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A66583-AE2C-104A-B297-F5D40A3A5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923" y="3015085"/>
              <a:ext cx="3805115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4B9A14A-290E-1340-BB8A-58D9FA97B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643" y="3167485"/>
              <a:ext cx="3805115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14B3B2-0955-D546-B8B6-802E456B608C}"/>
              </a:ext>
            </a:extLst>
          </p:cNvPr>
          <p:cNvSpPr txBox="1"/>
          <p:nvPr/>
        </p:nvSpPr>
        <p:spPr>
          <a:xfrm>
            <a:off x="838200" y="5793782"/>
            <a:ext cx="1000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work: universal BQC protocol with “succinct” client-side quantum computation, in the random oracle model</a:t>
            </a:r>
          </a:p>
          <a:p>
            <a:endParaRPr lang="en-US" sz="24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36CD386-64F2-4348-BAC4-1F68E2A640B8}"/>
              </a:ext>
            </a:extLst>
          </p:cNvPr>
          <p:cNvSpPr/>
          <p:nvPr/>
        </p:nvSpPr>
        <p:spPr>
          <a:xfrm>
            <a:off x="7271820" y="4351957"/>
            <a:ext cx="4196162" cy="819174"/>
          </a:xfrm>
          <a:prstGeom prst="wedgeRoundRectCallout">
            <a:avLst>
              <a:gd name="adj1" fmla="val -110094"/>
              <a:gd name="adj2" fmla="val -980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Indistinguishable by relevant class of adversaries (e.g. unbounded/polynomial time/…)</a:t>
            </a:r>
          </a:p>
        </p:txBody>
      </p:sp>
    </p:spTree>
    <p:extLst>
      <p:ext uri="{BB962C8B-B14F-4D97-AF65-F5344CB8AC3E}">
        <p14:creationId xmlns:p14="http://schemas.microsoft.com/office/powerpoint/2010/main" val="251995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7F78F8-5337-044C-9BB8-8B34C3318C17}"/>
              </a:ext>
            </a:extLst>
          </p:cNvPr>
          <p:cNvSpPr/>
          <p:nvPr/>
        </p:nvSpPr>
        <p:spPr>
          <a:xfrm>
            <a:off x="3909118" y="3005029"/>
            <a:ext cx="6681819" cy="5864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1FB63-D4D9-DC4F-AD0C-BFE6AA25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Works </a:t>
            </a:r>
            <a:r>
              <a:rPr lang="en-US" sz="2400" dirty="0"/>
              <a:t>(universal, single-server)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2571-E29C-AA4B-8B5D-75AB4CB0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7105" cy="4351338"/>
          </a:xfrm>
        </p:spPr>
        <p:txBody>
          <a:bodyPr>
            <a:normAutofit/>
          </a:bodyPr>
          <a:lstStyle/>
          <a:p>
            <a:r>
              <a:rPr lang="en-US" dirty="0"/>
              <a:t>Information-theoretically secure protocols</a:t>
            </a:r>
          </a:p>
          <a:p>
            <a:pPr lvl="1"/>
            <a:r>
              <a:rPr lang="en-US" dirty="0"/>
              <a:t>Representative: UBQC by Broadbent-Fitzsimons-</a:t>
            </a:r>
            <a:r>
              <a:rPr lang="en-US" dirty="0" err="1"/>
              <a:t>Kashefi</a:t>
            </a:r>
            <a:r>
              <a:rPr lang="en-US" dirty="0"/>
              <a:t> (FOCS09)</a:t>
            </a:r>
          </a:p>
          <a:p>
            <a:pPr lvl="2"/>
            <a:r>
              <a:rPr lang="en-US" dirty="0"/>
              <a:t>Size of quantum gadgets ~ |C|</a:t>
            </a:r>
          </a:p>
          <a:p>
            <a:r>
              <a:rPr lang="en-US" dirty="0"/>
              <a:t>Protocols based on trapdoor assumptions (public key encryption)</a:t>
            </a:r>
          </a:p>
          <a:p>
            <a:pPr lvl="1"/>
            <a:r>
              <a:rPr lang="en-US" dirty="0"/>
              <a:t>Early representative: </a:t>
            </a:r>
            <a:r>
              <a:rPr lang="en-US" dirty="0" err="1"/>
              <a:t>Dulek</a:t>
            </a:r>
            <a:r>
              <a:rPr lang="en-US" dirty="0"/>
              <a:t>-Schaffner-</a:t>
            </a:r>
            <a:r>
              <a:rPr lang="en-US" dirty="0" err="1"/>
              <a:t>Speelman</a:t>
            </a:r>
            <a:r>
              <a:rPr lang="en-US" dirty="0"/>
              <a:t> (Crypto16)</a:t>
            </a:r>
          </a:p>
          <a:p>
            <a:pPr lvl="1"/>
            <a:r>
              <a:rPr lang="en-US" dirty="0"/>
              <a:t>Mahadev (FOCS18)</a:t>
            </a:r>
          </a:p>
          <a:p>
            <a:pPr lvl="2"/>
            <a:r>
              <a:rPr lang="en-US" dirty="0"/>
              <a:t>Assumption: Learning-With-Errors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Classical client</a:t>
            </a:r>
          </a:p>
        </p:txBody>
      </p:sp>
    </p:spTree>
    <p:extLst>
      <p:ext uri="{BB962C8B-B14F-4D97-AF65-F5344CB8AC3E}">
        <p14:creationId xmlns:p14="http://schemas.microsoft.com/office/powerpoint/2010/main" val="12036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FE55-112E-4448-89AC-F6EECD85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499"/>
            <a:ext cx="10515600" cy="1325563"/>
          </a:xfrm>
        </p:spPr>
        <p:txBody>
          <a:bodyPr/>
          <a:lstStyle/>
          <a:p>
            <a:r>
              <a:rPr lang="en-US" dirty="0"/>
              <a:t>Public-key versus symmetric-key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56C7-6E4D-3340-BDB4-D843E9E6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39" y="1626062"/>
            <a:ext cx="4748083" cy="4848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Symmetric key encryption </a:t>
            </a:r>
          </a:p>
          <a:p>
            <a:pPr lvl="1"/>
            <a:r>
              <a:rPr lang="en-US" dirty="0"/>
              <a:t>Related: pseudorandom generator, </a:t>
            </a:r>
            <a:r>
              <a:rPr lang="en-US" dirty="0" err="1"/>
              <a:t>oneway</a:t>
            </a:r>
            <a:r>
              <a:rPr lang="en-US" dirty="0"/>
              <a:t> function,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Example: AES </a:t>
            </a:r>
            <a:r>
              <a:rPr lang="en-US" dirty="0" err="1"/>
              <a:t>etc</a:t>
            </a:r>
            <a:r>
              <a:rPr lang="en-US" dirty="0"/>
              <a:t> (many choices)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Public key encryption </a:t>
            </a:r>
          </a:p>
          <a:p>
            <a:pPr lvl="1"/>
            <a:r>
              <a:rPr lang="en-US" dirty="0"/>
              <a:t>Related: trapdoor function,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Example: Learning-With-Error, RSA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A7B3BD-AEF0-D444-BC2C-3DDB69C7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14" y="1815152"/>
            <a:ext cx="7614121" cy="2074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13E2E6-CCE5-CA4C-BF33-D042077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7" y="4363767"/>
            <a:ext cx="6855726" cy="211067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E4BC7-7E44-A542-99D4-CB1EE4872981}"/>
              </a:ext>
            </a:extLst>
          </p:cNvPr>
          <p:cNvCxnSpPr>
            <a:cxnSpLocks/>
          </p:cNvCxnSpPr>
          <p:nvPr/>
        </p:nvCxnSpPr>
        <p:spPr>
          <a:xfrm>
            <a:off x="1555845" y="6018663"/>
            <a:ext cx="1067207" cy="424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D27D28-8881-A44C-AD7D-13220BAEFEB6}"/>
              </a:ext>
            </a:extLst>
          </p:cNvPr>
          <p:cNvSpPr txBox="1"/>
          <p:nvPr/>
        </p:nvSpPr>
        <p:spPr>
          <a:xfrm>
            <a:off x="2623052" y="6294200"/>
            <a:ext cx="271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Broken by Shor’s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814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7F78F8-5337-044C-9BB8-8B34C3318C17}"/>
              </a:ext>
            </a:extLst>
          </p:cNvPr>
          <p:cNvSpPr/>
          <p:nvPr/>
        </p:nvSpPr>
        <p:spPr>
          <a:xfrm>
            <a:off x="3897086" y="4027714"/>
            <a:ext cx="6681819" cy="5864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1FB63-D4D9-DC4F-AD0C-BFE6AA25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Works </a:t>
            </a:r>
            <a:r>
              <a:rPr lang="en-US" sz="2400" dirty="0"/>
              <a:t>(universal, single-server)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2571-E29C-AA4B-8B5D-75AB4CB0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Information-theoretically secure protocols</a:t>
            </a:r>
          </a:p>
          <a:p>
            <a:pPr lvl="1"/>
            <a:r>
              <a:rPr lang="en-US" dirty="0"/>
              <a:t>Representative: UBQC by Broadbent-Fitzsimons-</a:t>
            </a:r>
            <a:r>
              <a:rPr lang="en-US" dirty="0" err="1"/>
              <a:t>Kashefi</a:t>
            </a:r>
            <a:r>
              <a:rPr lang="en-US" dirty="0"/>
              <a:t> (FOCS09)</a:t>
            </a:r>
          </a:p>
          <a:p>
            <a:pPr lvl="2"/>
            <a:r>
              <a:rPr lang="en-US" dirty="0"/>
              <a:t>Two phases: send quantum gadgets; classical computation.</a:t>
            </a:r>
          </a:p>
          <a:p>
            <a:pPr lvl="2"/>
            <a:r>
              <a:rPr lang="en-US" dirty="0"/>
              <a:t>Size of quantum gadgets ~ |C|</a:t>
            </a:r>
          </a:p>
          <a:p>
            <a:pPr lvl="1"/>
            <a:r>
              <a:rPr lang="en-US" dirty="0"/>
              <a:t>Known IT-secure protocols require linear in |C| </a:t>
            </a:r>
            <a:br>
              <a:rPr lang="en-US" dirty="0"/>
            </a:br>
            <a:r>
              <a:rPr lang="en-US" dirty="0"/>
              <a:t>client-side quantum computation</a:t>
            </a:r>
          </a:p>
          <a:p>
            <a:r>
              <a:rPr lang="en-US" dirty="0"/>
              <a:t>Protocols based on trapdoor assumptions (public key encryption)</a:t>
            </a:r>
          </a:p>
          <a:p>
            <a:pPr lvl="1"/>
            <a:r>
              <a:rPr lang="en-US" dirty="0"/>
              <a:t>Early representative: </a:t>
            </a:r>
            <a:r>
              <a:rPr lang="en-US" dirty="0" err="1"/>
              <a:t>Dulek</a:t>
            </a:r>
            <a:r>
              <a:rPr lang="en-US" dirty="0"/>
              <a:t>-Schaffner-</a:t>
            </a:r>
            <a:r>
              <a:rPr lang="en-US" dirty="0" err="1"/>
              <a:t>Speelman</a:t>
            </a:r>
            <a:r>
              <a:rPr lang="en-US" dirty="0"/>
              <a:t> (Crypto16)</a:t>
            </a:r>
          </a:p>
          <a:p>
            <a:pPr lvl="1"/>
            <a:r>
              <a:rPr lang="en-US" dirty="0"/>
              <a:t>Mahadev (FOCS18)</a:t>
            </a:r>
          </a:p>
          <a:p>
            <a:pPr lvl="2"/>
            <a:r>
              <a:rPr lang="en-US" dirty="0"/>
              <a:t>Assumption: Learning-With-Errors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Classical client</a:t>
            </a:r>
          </a:p>
        </p:txBody>
      </p:sp>
    </p:spTree>
    <p:extLst>
      <p:ext uri="{BB962C8B-B14F-4D97-AF65-F5344CB8AC3E}">
        <p14:creationId xmlns:p14="http://schemas.microsoft.com/office/powerpoint/2010/main" val="315723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B0E74-52D6-3D43-9650-0759BCD0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if we have only symmetric-key cryptographic primitives?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Specific goal: </a:t>
            </a:r>
            <a:br>
              <a:rPr lang="en-US" sz="3600" dirty="0"/>
            </a:br>
            <a:r>
              <a:rPr lang="en-US" sz="3600" dirty="0"/>
              <a:t>Client side quantum computation </a:t>
            </a:r>
            <a:br>
              <a:rPr lang="en-US" sz="3600" dirty="0"/>
            </a:br>
            <a:r>
              <a:rPr lang="en-US" sz="3600" dirty="0"/>
              <a:t>independent of circuit size |C|</a:t>
            </a:r>
          </a:p>
        </p:txBody>
      </p:sp>
    </p:spTree>
    <p:extLst>
      <p:ext uri="{BB962C8B-B14F-4D97-AF65-F5344CB8AC3E}">
        <p14:creationId xmlns:p14="http://schemas.microsoft.com/office/powerpoint/2010/main" val="71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9517-F9CD-6248-8FB4-461E9844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classify protocols based on client-side quantum computation and assumptions…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1D84318-0A6F-C84D-A04C-C47E6F62E4E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4538851"/>
                  </p:ext>
                </p:extLst>
              </p:nvPr>
            </p:nvGraphicFramePr>
            <p:xfrm>
              <a:off x="956603" y="2133599"/>
              <a:ext cx="10821132" cy="4549241"/>
            </p:xfrm>
            <a:graphic>
              <a:graphicData uri="http://schemas.openxmlformats.org/drawingml/2006/table">
                <a:tbl>
                  <a:tblPr firstRow="1" firstCol="1">
                    <a:tableStyleId>{93296810-A885-4BE3-A3E7-6D5BEEA58F35}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99541861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90168503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021328634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419139727"/>
                        </a:ext>
                      </a:extLst>
                    </a:gridCol>
                  </a:tblGrid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Client side quantum computation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 (Information-theoretically) secure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IT-secure in Quantum Random Oracle Model (QROM)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LWE-based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4991362"/>
                      </a:ext>
                    </a:extLst>
                  </a:tr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Classical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Might be impossible ☠️ [ACGK17]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[Mahadev17]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76453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Succinct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𝑝𝑜𝑙𝑦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01330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Linear (in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[BFK09]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[DSS16]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578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1D84318-0A6F-C84D-A04C-C47E6F62E4E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4538851"/>
                  </p:ext>
                </p:extLst>
              </p:nvPr>
            </p:nvGraphicFramePr>
            <p:xfrm>
              <a:off x="956603" y="2133599"/>
              <a:ext cx="10821132" cy="4549241"/>
            </p:xfrm>
            <a:graphic>
              <a:graphicData uri="http://schemas.openxmlformats.org/drawingml/2006/table">
                <a:tbl>
                  <a:tblPr firstRow="1" firstCol="1">
                    <a:tableStyleId>{93296810-A885-4BE3-A3E7-6D5BEEA58F35}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99541861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901685032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3021328634"/>
                        </a:ext>
                      </a:extLst>
                    </a:gridCol>
                    <a:gridCol w="2692644">
                      <a:extLst>
                        <a:ext uri="{9D8B030D-6E8A-4147-A177-3AD203B41FA5}">
                          <a16:colId xmlns:a16="http://schemas.microsoft.com/office/drawing/2014/main" val="419139727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Client side quantum computation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 (Information-theoretically) secure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IT-secure in Quantum Random Oracle Model (QROM)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LWE-based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4991362"/>
                      </a:ext>
                    </a:extLst>
                  </a:tr>
                  <a:tr h="1230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Classical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Might be impossible ☠️ [ACGK17]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[Mahadev17]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76453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63" t="-318571" r="-295370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Unknown ☹️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0133073"/>
                      </a:ext>
                    </a:extLst>
                  </a:tr>
                  <a:tr h="8822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63" t="-418571" r="-295370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[BFK09]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[DSS16]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5780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EDA6FA2-5D2C-DA4F-9265-DA54C667719F}"/>
              </a:ext>
            </a:extLst>
          </p:cNvPr>
          <p:cNvSpPr/>
          <p:nvPr/>
        </p:nvSpPr>
        <p:spPr>
          <a:xfrm>
            <a:off x="9220200" y="1543844"/>
            <a:ext cx="2722635" cy="736599"/>
          </a:xfrm>
          <a:prstGeom prst="wedgeRoundRectCallout">
            <a:avLst>
              <a:gd name="adj1" fmla="val -63826"/>
              <a:gd name="adj2" fmla="val 900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Models idealized symmetric-key primitives</a:t>
            </a:r>
          </a:p>
        </p:txBody>
      </p:sp>
    </p:spTree>
    <p:extLst>
      <p:ext uri="{BB962C8B-B14F-4D97-AF65-F5344CB8AC3E}">
        <p14:creationId xmlns:p14="http://schemas.microsoft.com/office/powerpoint/2010/main" val="253499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D70-6730-F542-B3EE-3855CDBB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F83E-0AD2-B446-8291-20D62B12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28318"/>
          </a:xfrm>
        </p:spPr>
        <p:txBody>
          <a:bodyPr>
            <a:normAutofit/>
          </a:bodyPr>
          <a:lstStyle/>
          <a:p>
            <a:r>
              <a:rPr lang="en-US" dirty="0"/>
              <a:t>Correct and efficient </a:t>
            </a:r>
          </a:p>
          <a:p>
            <a:r>
              <a:rPr lang="en-US" dirty="0"/>
              <a:t>Two phases: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Secure against unbounded adversary that makes </a:t>
            </a:r>
            <a:br>
              <a:rPr lang="en-US" dirty="0"/>
            </a:br>
            <a:r>
              <a:rPr lang="en-US" dirty="0" err="1"/>
              <a:t>subexponential</a:t>
            </a:r>
            <a:r>
              <a:rPr lang="en-US" dirty="0"/>
              <a:t> number of random oracle queries. (next page)</a:t>
            </a:r>
          </a:p>
          <a:p>
            <a:endParaRPr lang="en-US" dirty="0"/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AC5D1F29-740C-F544-87AD-A1DAFDE8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6" t="26420" r="13028" b="18218"/>
          <a:stretch/>
        </p:blipFill>
        <p:spPr>
          <a:xfrm>
            <a:off x="2434539" y="3331032"/>
            <a:ext cx="1207883" cy="16873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D012F8-2320-8A49-9AA0-33F9637C870B}"/>
              </a:ext>
            </a:extLst>
          </p:cNvPr>
          <p:cNvGrpSpPr/>
          <p:nvPr/>
        </p:nvGrpSpPr>
        <p:grpSpPr>
          <a:xfrm>
            <a:off x="8691468" y="2808513"/>
            <a:ext cx="3259540" cy="2602463"/>
            <a:chOff x="7312660" y="1671732"/>
            <a:chExt cx="3898900" cy="2971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F38585-6E90-7442-B216-4F93BC72E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2660" y="1671732"/>
              <a:ext cx="38989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E3C717-38B2-B24D-B24C-005B421E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2288" y="3605213"/>
              <a:ext cx="989012" cy="98901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C4EC11-C358-D244-AA26-C2E85B50BAC2}"/>
              </a:ext>
            </a:extLst>
          </p:cNvPr>
          <p:cNvGrpSpPr/>
          <p:nvPr/>
        </p:nvGrpSpPr>
        <p:grpSpPr>
          <a:xfrm>
            <a:off x="3642422" y="4331266"/>
            <a:ext cx="5022879" cy="672520"/>
            <a:chOff x="3516923" y="2899401"/>
            <a:chExt cx="3816835" cy="50510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95106C4-9B57-364A-8F6E-555F28E593A1}"/>
                </a:ext>
              </a:extLst>
            </p:cNvPr>
            <p:cNvCxnSpPr/>
            <p:nvPr/>
          </p:nvCxnSpPr>
          <p:spPr>
            <a:xfrm>
              <a:off x="3526154" y="2899401"/>
              <a:ext cx="3786506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9E46925-396D-544B-A279-7097B32EE257}"/>
                </a:ext>
              </a:extLst>
            </p:cNvPr>
            <p:cNvCxnSpPr/>
            <p:nvPr/>
          </p:nvCxnSpPr>
          <p:spPr>
            <a:xfrm>
              <a:off x="3537874" y="3147185"/>
              <a:ext cx="3786506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7B377-AA8A-DE43-AFF0-6CD516B4D471}"/>
                </a:ext>
              </a:extLst>
            </p:cNvPr>
            <p:cNvCxnSpPr/>
            <p:nvPr/>
          </p:nvCxnSpPr>
          <p:spPr>
            <a:xfrm>
              <a:off x="3535532" y="3404506"/>
              <a:ext cx="3786506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81AE5A-830C-4240-9F60-0A87FDDBF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923" y="3024623"/>
              <a:ext cx="3805115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6B7123-7140-2444-86D1-842A68DBE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643" y="3281948"/>
              <a:ext cx="3805115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2839DE-86C6-954C-B685-291FEAED6D91}"/>
              </a:ext>
            </a:extLst>
          </p:cNvPr>
          <p:cNvCxnSpPr>
            <a:cxnSpLocks/>
          </p:cNvCxnSpPr>
          <p:nvPr/>
        </p:nvCxnSpPr>
        <p:spPr>
          <a:xfrm>
            <a:off x="3648100" y="3755571"/>
            <a:ext cx="504336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6B28-8C31-5E40-92AB-DF87D82D6BC2}"/>
                  </a:ext>
                </a:extLst>
              </p:cNvPr>
              <p:cNvSpPr txBox="1"/>
              <p:nvPr/>
            </p:nvSpPr>
            <p:spPr>
              <a:xfrm>
                <a:off x="4262206" y="3021420"/>
                <a:ext cx="36675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Sends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gadgets</a:t>
                </a:r>
                <a:br>
                  <a:rPr lang="en-US" sz="2000" dirty="0"/>
                </a:br>
                <a:r>
                  <a:rPr lang="en-US" sz="2000" dirty="0"/>
                  <a:t>(independent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1D6B28-8C31-5E40-92AB-DF87D82D6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06" y="3021420"/>
                <a:ext cx="3667587" cy="707886"/>
              </a:xfrm>
              <a:prstGeom prst="rect">
                <a:avLst/>
              </a:prstGeom>
              <a:blipFill>
                <a:blip r:embed="rId5"/>
                <a:stretch>
                  <a:fillRect t="-350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845111E-D6B8-AB41-B2F3-B94878FD7E24}"/>
              </a:ext>
            </a:extLst>
          </p:cNvPr>
          <p:cNvSpPr txBox="1"/>
          <p:nvPr/>
        </p:nvSpPr>
        <p:spPr>
          <a:xfrm>
            <a:off x="4988268" y="5014076"/>
            <a:ext cx="234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Classical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D415EE10-07AC-804D-99A0-74B22EF0FDBC}"/>
                  </a:ext>
                </a:extLst>
              </p:cNvPr>
              <p:cNvSpPr/>
              <p:nvPr/>
            </p:nvSpPr>
            <p:spPr>
              <a:xfrm>
                <a:off x="1045820" y="3410473"/>
                <a:ext cx="1181100" cy="920793"/>
              </a:xfrm>
              <a:prstGeom prst="wedgeRectCallout">
                <a:avLst>
                  <a:gd name="adj1" fmla="val 111717"/>
                  <a:gd name="adj2" fmla="val -257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r>
                  <a:rPr lang="en-US" dirty="0"/>
                  <a:t> quantum gates</a:t>
                </a:r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D415EE10-07AC-804D-99A0-74B22EF0F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20" y="3410473"/>
                <a:ext cx="1181100" cy="920793"/>
              </a:xfrm>
              <a:prstGeom prst="wedgeRectCallout">
                <a:avLst>
                  <a:gd name="adj1" fmla="val 111717"/>
                  <a:gd name="adj2" fmla="val -25737"/>
                </a:avLst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3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9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42213</TotalTime>
  <Words>1404</Words>
  <Application>Microsoft Macintosh PowerPoint</Application>
  <PresentationFormat>Widescreen</PresentationFormat>
  <Paragraphs>279</Paragraphs>
  <Slides>24</Slides>
  <Notes>2</Notes>
  <HiddenSlides>15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Succinct Blind Quantum Computation Using a Random Oracle</vt:lpstr>
      <vt:lpstr>What is blind quantum computation? [Childs’06]</vt:lpstr>
      <vt:lpstr>“Minimum Requirements” on Blind Quantum Computation</vt:lpstr>
      <vt:lpstr>Existing Works (universal, single-server)</vt:lpstr>
      <vt:lpstr>Public-key versus symmetric-key crypto</vt:lpstr>
      <vt:lpstr>Existing Works (universal, single-server)</vt:lpstr>
      <vt:lpstr>PowerPoint Presentation</vt:lpstr>
      <vt:lpstr>If we classify protocols based on client-side quantum computation and assumptions…</vt:lpstr>
      <vt:lpstr>Our protocol</vt:lpstr>
      <vt:lpstr>Quick Preliminaries:  Quantum Random Oracle Model (QROM)</vt:lpstr>
      <vt:lpstr>Gadgets</vt:lpstr>
      <vt:lpstr>A Top-down Overview of Our Construction</vt:lpstr>
      <vt:lpstr>PowerPoint Presentation</vt:lpstr>
      <vt:lpstr>A Weakly-secure gadget-increasing Protocol</vt:lpstr>
      <vt:lpstr>Quick Preliminaries: Garbled Tables</vt:lpstr>
      <vt:lpstr>Quick Preliminaries: Reversible Garbled Tables</vt:lpstr>
      <vt:lpstr>Failed Attempts towards a Weakly-Secure, Gadget-increasing Protocol</vt:lpstr>
      <vt:lpstr>PowerPoint Presentation</vt:lpstr>
      <vt:lpstr>Intuitive Security Analysis for RobustRGT</vt:lpstr>
      <vt:lpstr>Padded Hadamard Test</vt:lpstr>
      <vt:lpstr>PowerPoint Presentation</vt:lpstr>
      <vt:lpstr>Summary</vt:lpstr>
      <vt:lpstr>Summary &amp; Some Open Questions</vt:lpstr>
      <vt:lpstr>Thank You!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Blind Quantum Computation Using a Random Oracle</dc:title>
  <dc:creator>Microsoft Office User</dc:creator>
  <cp:lastModifiedBy>Microsoft Office User</cp:lastModifiedBy>
  <cp:revision>195</cp:revision>
  <cp:lastPrinted>2020-08-06T15:08:35Z</cp:lastPrinted>
  <dcterms:created xsi:type="dcterms:W3CDTF">2020-05-06T12:39:26Z</dcterms:created>
  <dcterms:modified xsi:type="dcterms:W3CDTF">2020-08-09T17:53:23Z</dcterms:modified>
</cp:coreProperties>
</file>